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10058400" cx="7772400"/>
  <p:notesSz cx="6858000" cy="9144000"/>
  <p:embeddedFontLst>
    <p:embeddedFont>
      <p:font typeface="Proxima Nova"/>
      <p:regular r:id="rId30"/>
      <p:bold r:id="rId31"/>
      <p:italic r:id="rId32"/>
      <p:boldItalic r:id="rId33"/>
    </p:embeddedFont>
    <p:embeddedFont>
      <p:font typeface="Proxima Nova Extrabold"/>
      <p:bold r:id="rId34"/>
    </p:embeddedFont>
    <p:embeddedFont>
      <p:font typeface="Proxima Nova Semibold"/>
      <p:regular r:id="rId35"/>
      <p:bold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ProximaNova-bold.fntdata"/><Relationship Id="rId30" Type="http://schemas.openxmlformats.org/officeDocument/2006/relationships/font" Target="fonts/ProximaNova-regular.fntdata"/><Relationship Id="rId11" Type="http://schemas.openxmlformats.org/officeDocument/2006/relationships/slide" Target="slides/slide6.xml"/><Relationship Id="rId33" Type="http://schemas.openxmlformats.org/officeDocument/2006/relationships/font" Target="fonts/ProximaNova-boldItalic.fntdata"/><Relationship Id="rId10" Type="http://schemas.openxmlformats.org/officeDocument/2006/relationships/slide" Target="slides/slide5.xml"/><Relationship Id="rId32" Type="http://schemas.openxmlformats.org/officeDocument/2006/relationships/font" Target="fonts/ProximaNova-italic.fntdata"/><Relationship Id="rId13" Type="http://schemas.openxmlformats.org/officeDocument/2006/relationships/slide" Target="slides/slide8.xml"/><Relationship Id="rId35" Type="http://schemas.openxmlformats.org/officeDocument/2006/relationships/font" Target="fonts/ProximaNovaSemibold-regular.fntdata"/><Relationship Id="rId12" Type="http://schemas.openxmlformats.org/officeDocument/2006/relationships/slide" Target="slides/slide7.xml"/><Relationship Id="rId34" Type="http://schemas.openxmlformats.org/officeDocument/2006/relationships/font" Target="fonts/ProximaNovaExtrabold-bold.fntdata"/><Relationship Id="rId15" Type="http://schemas.openxmlformats.org/officeDocument/2006/relationships/slide" Target="slides/slide10.xml"/><Relationship Id="rId37" Type="http://schemas.openxmlformats.org/officeDocument/2006/relationships/font" Target="fonts/ProximaNovaSemibold-boldItalic.fntdata"/><Relationship Id="rId14" Type="http://schemas.openxmlformats.org/officeDocument/2006/relationships/slide" Target="slides/slide9.xml"/><Relationship Id="rId36" Type="http://schemas.openxmlformats.org/officeDocument/2006/relationships/font" Target="fonts/ProximaNovaSemibold-bold.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783ba1bd19_0_17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783ba1bd19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783ba1bd19_0_16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783ba1bd19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106db957745_0_2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106db957745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1783ba1bd19_0_20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1783ba1bd19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106db957745_0_5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106db957745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1783ba1bd19_0_20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1783ba1bd19_0_2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06db957745_0_8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06db957745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783ba1bd19_0_21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783ba1bd19_0_2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783ba1bd19_0_20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1783ba1bd19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1783ba1bd19_0_21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1783ba1bd19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783ba1bd19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783ba1bd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783ba1bd19_0_222: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783ba1bd19_0_2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1783ba1bd19_0_22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1783ba1bd19_0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783ba1bd19_0_23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783ba1bd19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783ba1bd19_0_23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1783ba1bd19_0_2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06db957745_1_40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106db957745_1_4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783ba1bd19_0_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783ba1bd19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06db957745_1_47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06db957745_1_4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783ba1bd19_0_15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783ba1bd19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086e3ffa3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086e3ffa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1783ba1bd19_0_16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1783ba1bd19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06db957745_1_28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06db957745_1_2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783ba1bd19_0_196: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1783ba1bd19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2">
    <p:bg>
      <p:bgPr>
        <a:solidFill>
          <a:srgbClr val="335AA8"/>
        </a:solidFill>
      </p:bgPr>
    </p:bg>
    <p:spTree>
      <p:nvGrpSpPr>
        <p:cNvPr id="50" name="Shape 50"/>
        <p:cNvGrpSpPr/>
        <p:nvPr/>
      </p:nvGrpSpPr>
      <p:grpSpPr>
        <a:xfrm>
          <a:off x="0" y="0"/>
          <a:ext cx="0" cy="0"/>
          <a:chOff x="0" y="0"/>
          <a:chExt cx="0" cy="0"/>
        </a:xfrm>
      </p:grpSpPr>
    </p:spTree>
  </p:cSld>
  <p:clrMapOvr>
    <a:masterClrMapping/>
  </p:clrMapOvr>
  <p:extLst>
    <p:ext uri="{DCECCB84-F9BA-43D5-87BE-67443E8EF086}">
      <p15:sldGuideLst>
        <p15:guide id="1" pos="4608">
          <p15:clr>
            <a:srgbClr val="FA7B17"/>
          </p15:clr>
        </p15:guide>
        <p15:guide id="2" orient="horz" pos="6048">
          <p15:clr>
            <a:srgbClr val="FA7B17"/>
          </p15:clr>
        </p15:guide>
        <p15:guide id="3" pos="432">
          <p15:clr>
            <a:srgbClr val="FA7B17"/>
          </p15:clr>
        </p15:guide>
        <p15:guide id="4" orient="horz" pos="460">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p:cSld name="TITLE_1">
    <p:bg>
      <p:bgPr>
        <a:solidFill>
          <a:srgbClr val="335AA8"/>
        </a:solidFill>
      </p:bgPr>
    </p:bg>
    <p:spTree>
      <p:nvGrpSpPr>
        <p:cNvPr id="51" name="Shape 51"/>
        <p:cNvGrpSpPr/>
        <p:nvPr/>
      </p:nvGrpSpPr>
      <p:grpSpPr>
        <a:xfrm>
          <a:off x="0" y="0"/>
          <a:ext cx="0" cy="0"/>
          <a:chOff x="0" y="0"/>
          <a:chExt cx="0" cy="0"/>
        </a:xfrm>
      </p:grpSpPr>
    </p:spTree>
  </p:cSld>
  <p:clrMapOvr>
    <a:masterClrMapping/>
  </p:clrMapOvr>
  <p:extLst>
    <p:ext uri="{DCECCB84-F9BA-43D5-87BE-67443E8EF086}">
      <p15:sldGuideLst>
        <p15:guide id="1" pos="576">
          <p15:clr>
            <a:srgbClr val="FA7B17"/>
          </p15:clr>
        </p15:guide>
        <p15:guide id="2" orient="horz" pos="3168">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1">
  <p:cSld name="TITLE_1_1">
    <p:bg>
      <p:bgPr>
        <a:solidFill>
          <a:schemeClr val="lt1"/>
        </a:solidFill>
      </p:bgPr>
    </p:bg>
    <p:spTree>
      <p:nvGrpSpPr>
        <p:cNvPr id="52" name="Shape 52"/>
        <p:cNvGrpSpPr/>
        <p:nvPr/>
      </p:nvGrpSpPr>
      <p:grpSpPr>
        <a:xfrm>
          <a:off x="0" y="0"/>
          <a:ext cx="0" cy="0"/>
          <a:chOff x="0" y="0"/>
          <a:chExt cx="0" cy="0"/>
        </a:xfrm>
      </p:grpSpPr>
      <p:pic>
        <p:nvPicPr>
          <p:cNvPr id="53" name="Google Shape;53;p15"/>
          <p:cNvPicPr preferRelativeResize="0"/>
          <p:nvPr/>
        </p:nvPicPr>
        <p:blipFill rotWithShape="1">
          <a:blip r:embed="rId2">
            <a:alphaModFix/>
          </a:blip>
          <a:srcRect b="0" l="0" r="0" t="0"/>
          <a:stretch/>
        </p:blipFill>
        <p:spPr>
          <a:xfrm>
            <a:off x="6347154" y="9375367"/>
            <a:ext cx="972450" cy="314601"/>
          </a:xfrm>
          <a:prstGeom prst="rect">
            <a:avLst/>
          </a:prstGeom>
          <a:noFill/>
          <a:ln>
            <a:noFill/>
          </a:ln>
        </p:spPr>
      </p:pic>
      <p:sp>
        <p:nvSpPr>
          <p:cNvPr id="54" name="Google Shape;54;p15"/>
          <p:cNvSpPr txBox="1"/>
          <p:nvPr>
            <p:ph idx="12" type="sldNum"/>
          </p:nvPr>
        </p:nvSpPr>
        <p:spPr>
          <a:xfrm>
            <a:off x="7273266" y="9288597"/>
            <a:ext cx="466500" cy="770100"/>
          </a:xfrm>
          <a:prstGeom prst="rect">
            <a:avLst/>
          </a:prstGeom>
        </p:spPr>
        <p:txBody>
          <a:bodyPr anchorCtr="0" anchor="t" bIns="91425" lIns="91425" spcFirstLastPara="1" rIns="91425" wrap="square" tIns="91425">
            <a:normAutofit/>
          </a:bodyPr>
          <a:lstStyle>
            <a:lvl1pPr lvl="0" rtl="0">
              <a:buNone/>
              <a:defRPr sz="1300">
                <a:solidFill>
                  <a:schemeClr val="tx1"/>
                </a:solidFill>
              </a:defRPr>
            </a:lvl1pPr>
            <a:lvl2pPr lvl="1" rtl="0">
              <a:buNone/>
              <a:defRPr sz="1300">
                <a:solidFill>
                  <a:schemeClr val="tx1"/>
                </a:solidFill>
              </a:defRPr>
            </a:lvl2pPr>
            <a:lvl3pPr lvl="2" rtl="0">
              <a:buNone/>
              <a:defRPr sz="1300">
                <a:solidFill>
                  <a:schemeClr val="tx1"/>
                </a:solidFill>
              </a:defRPr>
            </a:lvl3pPr>
            <a:lvl4pPr lvl="3" rtl="0">
              <a:buNone/>
              <a:defRPr sz="1300">
                <a:solidFill>
                  <a:schemeClr val="tx1"/>
                </a:solidFill>
              </a:defRPr>
            </a:lvl4pPr>
            <a:lvl5pPr lvl="4" rtl="0">
              <a:buNone/>
              <a:defRPr sz="1300">
                <a:solidFill>
                  <a:schemeClr val="tx1"/>
                </a:solidFill>
              </a:defRPr>
            </a:lvl5pPr>
            <a:lvl6pPr lvl="5" rtl="0">
              <a:buNone/>
              <a:defRPr sz="1300">
                <a:solidFill>
                  <a:schemeClr val="tx1"/>
                </a:solidFill>
              </a:defRPr>
            </a:lvl6pPr>
            <a:lvl7pPr lvl="6" rtl="0">
              <a:buNone/>
              <a:defRPr sz="1300">
                <a:solidFill>
                  <a:schemeClr val="tx1"/>
                </a:solidFill>
              </a:defRPr>
            </a:lvl7pPr>
            <a:lvl8pPr lvl="7" rtl="0">
              <a:buNone/>
              <a:defRPr sz="1300">
                <a:solidFill>
                  <a:schemeClr val="tx1"/>
                </a:solidFill>
              </a:defRPr>
            </a:lvl8pPr>
            <a:lvl9pPr lvl="8" rtl="0">
              <a:buNone/>
              <a:defRPr sz="1300">
                <a:solidFill>
                  <a:schemeClr val="tx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p15:guide id="1" pos="4608">
          <p15:clr>
            <a:srgbClr val="FA7B17"/>
          </p15:clr>
        </p15:guide>
        <p15:guide id="2" orient="horz" pos="6048">
          <p15:clr>
            <a:srgbClr val="FA7B17"/>
          </p15:clr>
        </p15:guide>
        <p15:guide id="3" pos="432">
          <p15:clr>
            <a:srgbClr val="FA7B17"/>
          </p15:clr>
        </p15:guide>
        <p15:guide id="4" orient="horz" pos="460">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 Id="rId3" Type="http://schemas.openxmlformats.org/officeDocument/2006/relationships/image" Target="../media/image4.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4.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 Id="rId3" Type="http://schemas.openxmlformats.org/officeDocument/2006/relationships/image" Target="../media/image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 Id="rId3" Type="http://schemas.openxmlformats.org/officeDocument/2006/relationships/image" Target="../media/image4.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 Id="rId3" Type="http://schemas.openxmlformats.org/officeDocument/2006/relationships/image" Target="../media/image4.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 Id="rId3" Type="http://schemas.openxmlformats.org/officeDocument/2006/relationships/image" Target="../media/image4.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Relationship Id="rId3" Type="http://schemas.openxmlformats.org/officeDocument/2006/relationships/image" Target="../media/image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hyperlink" Target="https://docs.google.com/document/d/1l5PixmoauA_d9u2TuxVa6qUPbiURNXpXiUN3uBeTJus/edit#heading=h.kvqgd5fjovh0" TargetMode="External"/><Relationship Id="rId4" Type="http://schemas.openxmlformats.org/officeDocument/2006/relationships/hyperlink" Target="https://docs.google.com/document/d/1l5PixmoauA_d9u2TuxVa6qUPbiURNXpXiUN3uBeTJus/edit#heading=h.7d183yf4q2x" TargetMode="External"/><Relationship Id="rId5"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1.png"/><Relationship Id="rId7"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6"/>
          <p:cNvSpPr txBox="1"/>
          <p:nvPr/>
        </p:nvSpPr>
        <p:spPr>
          <a:xfrm>
            <a:off x="487051" y="5254625"/>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5400">
                <a:solidFill>
                  <a:srgbClr val="FFFFFF"/>
                </a:solidFill>
                <a:latin typeface="Proxima Nova"/>
                <a:ea typeface="Proxima Nova"/>
                <a:cs typeface="Proxima Nova"/>
                <a:sym typeface="Proxima Nova"/>
              </a:rPr>
              <a:t>[Your Organization’s]</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5400">
                <a:solidFill>
                  <a:srgbClr val="FFFFFF"/>
                </a:solidFill>
                <a:latin typeface="Proxima Nova"/>
                <a:ea typeface="Proxima Nova"/>
                <a:cs typeface="Proxima Nova"/>
                <a:sym typeface="Proxima Nova"/>
              </a:rPr>
              <a:t>Employee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5400">
                <a:solidFill>
                  <a:srgbClr val="FFFFFF"/>
                </a:solidFill>
                <a:latin typeface="Proxima Nova"/>
                <a:ea typeface="Proxima Nova"/>
                <a:cs typeface="Proxima Nova"/>
                <a:sym typeface="Proxima Nova"/>
              </a:rPr>
              <a:t>Handbook</a:t>
            </a:r>
            <a:endParaRPr b="1" i="1" sz="5400">
              <a:solidFill>
                <a:srgbClr val="FFFFFF"/>
              </a:solidFill>
              <a:latin typeface="Proxima Nova"/>
              <a:ea typeface="Proxima Nova"/>
              <a:cs typeface="Proxima Nova"/>
              <a:sym typeface="Proxima Nova"/>
            </a:endParaRPr>
          </a:p>
        </p:txBody>
      </p:sp>
      <p:pic>
        <p:nvPicPr>
          <p:cNvPr id="60" name="Google Shape;60;p16"/>
          <p:cNvPicPr preferRelativeResize="0"/>
          <p:nvPr/>
        </p:nvPicPr>
        <p:blipFill>
          <a:blip r:embed="rId3">
            <a:alphaModFix/>
          </a:blip>
          <a:stretch>
            <a:fillRect/>
          </a:stretch>
        </p:blipFill>
        <p:spPr>
          <a:xfrm>
            <a:off x="5331400" y="449138"/>
            <a:ext cx="1828800" cy="5619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7FDB"/>
        </a:solidFill>
      </p:bgPr>
    </p:bg>
    <p:spTree>
      <p:nvGrpSpPr>
        <p:cNvPr id="142" name="Shape 142"/>
        <p:cNvGrpSpPr/>
        <p:nvPr/>
      </p:nvGrpSpPr>
      <p:grpSpPr>
        <a:xfrm>
          <a:off x="0" y="0"/>
          <a:ext cx="0" cy="0"/>
          <a:chOff x="0" y="0"/>
          <a:chExt cx="0" cy="0"/>
        </a:xfrm>
      </p:grpSpPr>
      <p:sp>
        <p:nvSpPr>
          <p:cNvPr id="143" name="Google Shape;143;p25"/>
          <p:cNvSpPr txBox="1"/>
          <p:nvPr/>
        </p:nvSpPr>
        <p:spPr>
          <a:xfrm>
            <a:off x="493075" y="716188"/>
            <a:ext cx="6645300" cy="3680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2000"/>
              </a:spcBef>
              <a:spcAft>
                <a:spcPts val="0"/>
              </a:spcAft>
              <a:buNone/>
            </a:pPr>
            <a:r>
              <a:rPr lang="en" sz="2300">
                <a:solidFill>
                  <a:schemeClr val="lt1"/>
                </a:solidFill>
                <a:latin typeface="Proxima Nova"/>
                <a:ea typeface="Proxima Nova"/>
                <a:cs typeface="Proxima Nova"/>
                <a:sym typeface="Proxima Nova"/>
              </a:rPr>
              <a:t>Governing Laws</a:t>
            </a:r>
            <a:br>
              <a:rPr lang="en" sz="2300">
                <a:solidFill>
                  <a:schemeClr val="lt1"/>
                </a:solidFill>
                <a:latin typeface="Proxima Nova"/>
                <a:ea typeface="Proxima Nova"/>
                <a:cs typeface="Proxima Nova"/>
                <a:sym typeface="Proxima Nova"/>
              </a:rPr>
            </a:br>
            <a:r>
              <a:rPr lang="en" sz="2300">
                <a:solidFill>
                  <a:schemeClr val="lt1"/>
                </a:solidFill>
                <a:latin typeface="Proxima Nova"/>
                <a:ea typeface="Proxima Nova"/>
                <a:cs typeface="Proxima Nova"/>
                <a:sym typeface="Proxima Nova"/>
              </a:rPr>
              <a:t> </a:t>
            </a:r>
            <a:endParaRPr sz="23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600">
                <a:solidFill>
                  <a:schemeClr val="lt1"/>
                </a:solidFill>
                <a:latin typeface="Proxima Nova"/>
                <a:ea typeface="Proxima Nova"/>
                <a:cs typeface="Proxima Nova"/>
                <a:sym typeface="Proxima Nova"/>
              </a:rPr>
              <a:t>The legal requirements your organization abides by, such as:</a:t>
            </a:r>
            <a:br>
              <a:rPr lang="en" sz="1600">
                <a:solidFill>
                  <a:schemeClr val="lt1"/>
                </a:solidFill>
                <a:latin typeface="Proxima Nova"/>
                <a:ea typeface="Proxima Nova"/>
                <a:cs typeface="Proxima Nova"/>
                <a:sym typeface="Proxima Nova"/>
              </a:rPr>
            </a:b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At-Will Employment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Equal Opportunity Employer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Harassment Policies</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600">
                <a:solidFill>
                  <a:schemeClr val="lt1"/>
                </a:solidFill>
                <a:latin typeface="Proxima Nova"/>
                <a:ea typeface="Proxima Nova"/>
                <a:cs typeface="Proxima Nova"/>
                <a:sym typeface="Proxima Nova"/>
              </a:rPr>
              <a:t>Again, remember that this section can be as legalistic or relaxed as you’d like. </a:t>
            </a:r>
            <a:endParaRPr sz="1600">
              <a:solidFill>
                <a:schemeClr val="lt1"/>
              </a:solidFill>
              <a:latin typeface="Proxima Nova"/>
              <a:ea typeface="Proxima Nova"/>
              <a:cs typeface="Proxima Nova"/>
              <a:sym typeface="Proxima Nova"/>
            </a:endParaRPr>
          </a:p>
          <a:p>
            <a:pPr indent="0" lvl="0" marL="0" rtl="0" algn="l">
              <a:lnSpc>
                <a:spcPct val="115000"/>
              </a:lnSpc>
              <a:spcBef>
                <a:spcPts val="1200"/>
              </a:spcBef>
              <a:spcAft>
                <a:spcPts val="1200"/>
              </a:spcAft>
              <a:buNone/>
            </a:pPr>
            <a:r>
              <a:t/>
            </a:r>
            <a:endParaRPr sz="1200">
              <a:solidFill>
                <a:schemeClr val="lt1"/>
              </a:solidFill>
              <a:latin typeface="Proxima Nova"/>
              <a:ea typeface="Proxima Nova"/>
              <a:cs typeface="Proxima Nova"/>
              <a:sym typeface="Proxima Nova"/>
            </a:endParaRPr>
          </a:p>
        </p:txBody>
      </p:sp>
      <p:sp>
        <p:nvSpPr>
          <p:cNvPr id="144" name="Google Shape;144;p25"/>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9</a:t>
            </a:r>
            <a:endParaRPr sz="1100">
              <a:solidFill>
                <a:srgbClr val="FFFFFF"/>
              </a:solidFill>
              <a:latin typeface="Proxima Nova"/>
              <a:ea typeface="Proxima Nova"/>
              <a:cs typeface="Proxima Nova"/>
              <a:sym typeface="Proxima Nova"/>
            </a:endParaRPr>
          </a:p>
        </p:txBody>
      </p:sp>
      <p:pic>
        <p:nvPicPr>
          <p:cNvPr id="145" name="Google Shape;145;p25"/>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BD59"/>
        </a:solidFill>
      </p:bgPr>
    </p:bg>
    <p:spTree>
      <p:nvGrpSpPr>
        <p:cNvPr id="149" name="Shape 149"/>
        <p:cNvGrpSpPr/>
        <p:nvPr/>
      </p:nvGrpSpPr>
      <p:grpSpPr>
        <a:xfrm>
          <a:off x="0" y="0"/>
          <a:ext cx="0" cy="0"/>
          <a:chOff x="0" y="0"/>
          <a:chExt cx="0" cy="0"/>
        </a:xfrm>
      </p:grpSpPr>
      <p:sp>
        <p:nvSpPr>
          <p:cNvPr id="150" name="Google Shape;150;p26"/>
          <p:cNvSpPr txBox="1"/>
          <p:nvPr/>
        </p:nvSpPr>
        <p:spPr>
          <a:xfrm>
            <a:off x="487051" y="44199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9100">
                <a:solidFill>
                  <a:srgbClr val="FFFFFF"/>
                </a:solidFill>
                <a:latin typeface="Proxima Nova"/>
                <a:ea typeface="Proxima Nova"/>
                <a:cs typeface="Proxima Nova"/>
                <a:sym typeface="Proxima Nova"/>
              </a:rPr>
              <a:t>Employment</a:t>
            </a:r>
            <a:endParaRPr b="1" i="1" sz="91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9100">
                <a:solidFill>
                  <a:srgbClr val="FFFFFF"/>
                </a:solidFill>
                <a:latin typeface="Proxima Nova"/>
                <a:ea typeface="Proxima Nova"/>
                <a:cs typeface="Proxima Nova"/>
                <a:sym typeface="Proxima Nova"/>
              </a:rPr>
              <a:t>Status</a:t>
            </a:r>
            <a:endParaRPr b="1" i="1" sz="9100">
              <a:solidFill>
                <a:srgbClr val="FFFFFF"/>
              </a:solidFill>
              <a:latin typeface="Proxima Nova"/>
              <a:ea typeface="Proxima Nova"/>
              <a:cs typeface="Proxima Nova"/>
              <a:sym typeface="Proxima Nova"/>
            </a:endParaRPr>
          </a:p>
        </p:txBody>
      </p:sp>
      <p:sp>
        <p:nvSpPr>
          <p:cNvPr id="151" name="Google Shape;151;p26"/>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10</a:t>
            </a:r>
            <a:endParaRPr sz="1100">
              <a:solidFill>
                <a:srgbClr val="FFFFFF"/>
              </a:solidFill>
              <a:latin typeface="Proxima Nova"/>
              <a:ea typeface="Proxima Nova"/>
              <a:cs typeface="Proxima Nova"/>
              <a:sym typeface="Proxima Nova"/>
            </a:endParaRPr>
          </a:p>
        </p:txBody>
      </p:sp>
      <p:pic>
        <p:nvPicPr>
          <p:cNvPr id="152" name="Google Shape;152;p26"/>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7"/>
          <p:cNvSpPr/>
          <p:nvPr/>
        </p:nvSpPr>
        <p:spPr>
          <a:xfrm>
            <a:off x="0" y="0"/>
            <a:ext cx="7772400" cy="10058400"/>
          </a:xfrm>
          <a:prstGeom prst="rect">
            <a:avLst/>
          </a:prstGeom>
          <a:solidFill>
            <a:srgbClr val="335A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7"/>
          <p:cNvSpPr txBox="1"/>
          <p:nvPr/>
        </p:nvSpPr>
        <p:spPr>
          <a:xfrm>
            <a:off x="568225" y="2532975"/>
            <a:ext cx="6246000" cy="2925300"/>
          </a:xfrm>
          <a:prstGeom prst="rect">
            <a:avLst/>
          </a:prstGeom>
          <a:noFill/>
          <a:ln>
            <a:noFill/>
          </a:ln>
        </p:spPr>
        <p:txBody>
          <a:bodyPr anchorCtr="0" anchor="ctr" bIns="0" lIns="0" spcFirstLastPara="1" rIns="0" wrap="square" tIns="0">
            <a:noAutofit/>
          </a:bodyPr>
          <a:lstStyle/>
          <a:p>
            <a:pPr indent="0" lvl="0" marL="0" rtl="0" algn="l">
              <a:lnSpc>
                <a:spcPct val="115000"/>
              </a:lnSpc>
              <a:spcBef>
                <a:spcPts val="2000"/>
              </a:spcBef>
              <a:spcAft>
                <a:spcPts val="0"/>
              </a:spcAft>
              <a:buClr>
                <a:schemeClr val="dk1"/>
              </a:buClr>
              <a:buSzPts val="1100"/>
              <a:buFont typeface="Arial"/>
              <a:buNone/>
            </a:pPr>
            <a:r>
              <a:rPr lang="en" sz="2500">
                <a:solidFill>
                  <a:schemeClr val="lt1"/>
                </a:solidFill>
                <a:latin typeface="Proxima Nova"/>
                <a:ea typeface="Proxima Nova"/>
                <a:cs typeface="Proxima Nova"/>
                <a:sym typeface="Proxima Nova"/>
              </a:rPr>
              <a:t>Employment Status</a:t>
            </a:r>
            <a:endParaRPr sz="25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Clr>
                <a:schemeClr val="dk1"/>
              </a:buClr>
              <a:buSzPts val="1100"/>
              <a:buFont typeface="Arial"/>
              <a:buNone/>
            </a:pPr>
            <a:r>
              <a:rPr lang="en" sz="1700">
                <a:solidFill>
                  <a:schemeClr val="lt1"/>
                </a:solidFill>
                <a:latin typeface="Proxima Nova"/>
                <a:ea typeface="Proxima Nova"/>
                <a:cs typeface="Proxima Nova"/>
                <a:sym typeface="Proxima Nova"/>
              </a:rPr>
              <a:t>An employment status refers to the rights and protections that employees are entitled to at work. Lay out:</a:t>
            </a:r>
            <a:endParaRPr sz="17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b="1" lang="en" sz="1800">
                <a:solidFill>
                  <a:schemeClr val="lt1"/>
                </a:solidFill>
                <a:latin typeface="Proxima Nova"/>
                <a:ea typeface="Proxima Nova"/>
                <a:cs typeface="Proxima Nova"/>
                <a:sym typeface="Proxima Nova"/>
              </a:rPr>
              <a:t>Classifications of Employees</a:t>
            </a:r>
            <a:endParaRPr b="1"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b="1"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sz="1700">
                <a:solidFill>
                  <a:schemeClr val="lt1"/>
                </a:solidFill>
                <a:latin typeface="Proxima Nova"/>
                <a:ea typeface="Proxima Nova"/>
                <a:cs typeface="Proxima Nova"/>
                <a:sym typeface="Proxima Nova"/>
              </a:rPr>
              <a:t>Define your organization's different levels of employment and define their expected hours of work.</a:t>
            </a:r>
            <a:endParaRPr sz="17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b="1" sz="17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sz="1700">
                <a:solidFill>
                  <a:schemeClr val="lt1"/>
                </a:solidFill>
                <a:latin typeface="Proxima Nova"/>
                <a:ea typeface="Proxima Nova"/>
                <a:cs typeface="Proxima Nova"/>
                <a:sym typeface="Proxima Nova"/>
              </a:rPr>
              <a:t>Examples include: Regular, Part-Time Employees, Regular Full-Time Employees, Contractor, Exempt Employees, Non-Exempt Employees, Temporary Employees, etc. </a:t>
            </a:r>
            <a:endParaRPr sz="17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b="1" lang="en" sz="1800">
                <a:solidFill>
                  <a:schemeClr val="lt1"/>
                </a:solidFill>
                <a:latin typeface="Proxima Nova"/>
                <a:ea typeface="Proxima Nova"/>
                <a:cs typeface="Proxima Nova"/>
                <a:sym typeface="Proxima Nova"/>
              </a:rPr>
              <a:t>Personnel Records and Employee References</a:t>
            </a:r>
            <a:endParaRPr b="1"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b="1" sz="18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sz="1700">
                <a:solidFill>
                  <a:schemeClr val="lt1"/>
                </a:solidFill>
                <a:latin typeface="Proxima Nova"/>
                <a:ea typeface="Proxima Nova"/>
                <a:cs typeface="Proxima Nova"/>
                <a:sym typeface="Proxima Nova"/>
              </a:rPr>
              <a:t>Lay out the personal information that your organization will collect from employees and how that information will be used and disclosed during employment and after employment.</a:t>
            </a:r>
            <a:endParaRPr sz="1700">
              <a:solidFill>
                <a:schemeClr val="lt1"/>
              </a:solidFill>
              <a:latin typeface="Proxima Nova"/>
              <a:ea typeface="Proxima Nova"/>
              <a:cs typeface="Proxima Nova"/>
              <a:sym typeface="Proxima Nova"/>
            </a:endParaRPr>
          </a:p>
          <a:p>
            <a:pPr indent="0" lvl="0" marL="0" rtl="0" algn="l">
              <a:lnSpc>
                <a:spcPct val="115000"/>
              </a:lnSpc>
              <a:spcBef>
                <a:spcPts val="1200"/>
              </a:spcBef>
              <a:spcAft>
                <a:spcPts val="0"/>
              </a:spcAft>
              <a:buClr>
                <a:schemeClr val="dk1"/>
              </a:buClr>
              <a:buSzPts val="1100"/>
              <a:buFont typeface="Arial"/>
              <a:buNone/>
            </a:pPr>
            <a:r>
              <a:t/>
            </a:r>
            <a:endParaRPr sz="1800">
              <a:solidFill>
                <a:srgbClr val="007FDB"/>
              </a:solidFill>
              <a:latin typeface="Proxima Nova Semibold"/>
              <a:ea typeface="Proxima Nova Semibold"/>
              <a:cs typeface="Proxima Nova Semibold"/>
              <a:sym typeface="Proxima Nova Semibold"/>
            </a:endParaRPr>
          </a:p>
          <a:p>
            <a:pPr indent="0" lvl="0" marL="0" rtl="0" algn="l">
              <a:lnSpc>
                <a:spcPct val="115000"/>
              </a:lnSpc>
              <a:spcBef>
                <a:spcPts val="1200"/>
              </a:spcBef>
              <a:spcAft>
                <a:spcPts val="1200"/>
              </a:spcAft>
              <a:buClr>
                <a:schemeClr val="dk1"/>
              </a:buClr>
              <a:buSzPts val="1100"/>
              <a:buFont typeface="Arial"/>
              <a:buNone/>
            </a:pPr>
            <a:r>
              <a:t/>
            </a:r>
            <a:endParaRPr sz="1800">
              <a:solidFill>
                <a:srgbClr val="335AA8"/>
              </a:solidFill>
              <a:latin typeface="Proxima Nova Semibold"/>
              <a:ea typeface="Proxima Nova Semibold"/>
              <a:cs typeface="Proxima Nova Semibold"/>
              <a:sym typeface="Proxima Nova Semibold"/>
            </a:endParaRPr>
          </a:p>
        </p:txBody>
      </p:sp>
      <p:sp>
        <p:nvSpPr>
          <p:cNvPr id="159" name="Google Shape;159;p27"/>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11</a:t>
            </a:r>
            <a:endParaRPr sz="1100">
              <a:solidFill>
                <a:srgbClr val="FFFFFF"/>
              </a:solidFill>
              <a:latin typeface="Proxima Nova"/>
              <a:ea typeface="Proxima Nova"/>
              <a:cs typeface="Proxima Nova"/>
              <a:sym typeface="Proxima Nova"/>
            </a:endParaRPr>
          </a:p>
        </p:txBody>
      </p:sp>
      <p:pic>
        <p:nvPicPr>
          <p:cNvPr id="160" name="Google Shape;160;p27"/>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164" name="Shape 164"/>
        <p:cNvGrpSpPr/>
        <p:nvPr/>
      </p:nvGrpSpPr>
      <p:grpSpPr>
        <a:xfrm>
          <a:off x="0" y="0"/>
          <a:ext cx="0" cy="0"/>
          <a:chOff x="0" y="0"/>
          <a:chExt cx="0" cy="0"/>
        </a:xfrm>
      </p:grpSpPr>
      <p:sp>
        <p:nvSpPr>
          <p:cNvPr id="165" name="Google Shape;165;p28"/>
          <p:cNvSpPr txBox="1"/>
          <p:nvPr/>
        </p:nvSpPr>
        <p:spPr>
          <a:xfrm>
            <a:off x="487051" y="44199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9100">
                <a:solidFill>
                  <a:srgbClr val="FFFFFF"/>
                </a:solidFill>
                <a:latin typeface="Proxima Nova"/>
                <a:ea typeface="Proxima Nova"/>
                <a:cs typeface="Proxima Nova"/>
                <a:sym typeface="Proxima Nova"/>
              </a:rPr>
              <a:t>Workplace</a:t>
            </a:r>
            <a:br>
              <a:rPr b="1" i="1" lang="en" sz="9100">
                <a:solidFill>
                  <a:srgbClr val="FFFFFF"/>
                </a:solidFill>
                <a:latin typeface="Proxima Nova"/>
                <a:ea typeface="Proxima Nova"/>
                <a:cs typeface="Proxima Nova"/>
                <a:sym typeface="Proxima Nova"/>
              </a:rPr>
            </a:br>
            <a:r>
              <a:rPr b="1" i="1" lang="en" sz="9100">
                <a:solidFill>
                  <a:srgbClr val="FFFFFF"/>
                </a:solidFill>
                <a:latin typeface="Proxima Nova"/>
                <a:ea typeface="Proxima Nova"/>
                <a:cs typeface="Proxima Nova"/>
                <a:sym typeface="Proxima Nova"/>
              </a:rPr>
              <a:t>Safety</a:t>
            </a:r>
            <a:endParaRPr b="1" i="1" sz="9100">
              <a:solidFill>
                <a:srgbClr val="FFFFFF"/>
              </a:solidFill>
              <a:latin typeface="Proxima Nova"/>
              <a:ea typeface="Proxima Nova"/>
              <a:cs typeface="Proxima Nova"/>
              <a:sym typeface="Proxima Nova"/>
            </a:endParaRPr>
          </a:p>
        </p:txBody>
      </p:sp>
      <p:sp>
        <p:nvSpPr>
          <p:cNvPr id="166" name="Google Shape;166;p28"/>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12</a:t>
            </a:r>
            <a:endParaRPr sz="1100">
              <a:solidFill>
                <a:srgbClr val="FFFFFF"/>
              </a:solidFill>
              <a:latin typeface="Proxima Nova"/>
              <a:ea typeface="Proxima Nova"/>
              <a:cs typeface="Proxima Nova"/>
              <a:sym typeface="Proxima Nova"/>
            </a:endParaRPr>
          </a:p>
        </p:txBody>
      </p:sp>
      <p:pic>
        <p:nvPicPr>
          <p:cNvPr id="167" name="Google Shape;167;p28"/>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4"/>
        </a:solidFill>
      </p:bgPr>
    </p:bg>
    <p:spTree>
      <p:nvGrpSpPr>
        <p:cNvPr id="171" name="Shape 171"/>
        <p:cNvGrpSpPr/>
        <p:nvPr/>
      </p:nvGrpSpPr>
      <p:grpSpPr>
        <a:xfrm>
          <a:off x="0" y="0"/>
          <a:ext cx="0" cy="0"/>
          <a:chOff x="0" y="0"/>
          <a:chExt cx="0" cy="0"/>
        </a:xfrm>
      </p:grpSpPr>
      <p:sp>
        <p:nvSpPr>
          <p:cNvPr id="172" name="Google Shape;172;p29"/>
          <p:cNvSpPr txBox="1"/>
          <p:nvPr/>
        </p:nvSpPr>
        <p:spPr>
          <a:xfrm>
            <a:off x="425550" y="730125"/>
            <a:ext cx="6246000" cy="3072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2000"/>
              </a:spcBef>
              <a:spcAft>
                <a:spcPts val="0"/>
              </a:spcAft>
              <a:buNone/>
            </a:pPr>
            <a:r>
              <a:rPr lang="en" sz="2600">
                <a:solidFill>
                  <a:schemeClr val="lt1"/>
                </a:solidFill>
                <a:latin typeface="Proxima Nova"/>
                <a:ea typeface="Proxima Nova"/>
                <a:cs typeface="Proxima Nova"/>
                <a:sym typeface="Proxima Nova"/>
              </a:rPr>
              <a:t>Workplace Safety</a:t>
            </a:r>
            <a:endParaRPr sz="26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700">
                <a:solidFill>
                  <a:schemeClr val="lt1"/>
                </a:solidFill>
                <a:latin typeface="Proxima Nova"/>
                <a:ea typeface="Proxima Nova"/>
                <a:cs typeface="Proxima Nova"/>
                <a:sym typeface="Proxima Nova"/>
              </a:rPr>
              <a:t>Explain your various safety, health or security protocols and expectations. This may include:</a:t>
            </a:r>
            <a:endParaRPr sz="17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336550" lvl="0" marL="457200" rtl="0" algn="l">
              <a:lnSpc>
                <a:spcPct val="115000"/>
              </a:lnSpc>
              <a:spcBef>
                <a:spcPts val="0"/>
              </a:spcBef>
              <a:spcAft>
                <a:spcPts val="0"/>
              </a:spcAft>
              <a:buClr>
                <a:schemeClr val="lt1"/>
              </a:buClr>
              <a:buSzPts val="1700"/>
              <a:buFont typeface="Proxima Nova"/>
              <a:buChar char="●"/>
            </a:pPr>
            <a:r>
              <a:rPr lang="en" sz="1700">
                <a:solidFill>
                  <a:schemeClr val="lt1"/>
                </a:solidFill>
                <a:latin typeface="Proxima Nova"/>
                <a:ea typeface="Proxima Nova"/>
                <a:cs typeface="Proxima Nova"/>
                <a:sym typeface="Proxima Nova"/>
              </a:rPr>
              <a:t>Drug/Alcohol/Smoke policies</a:t>
            </a:r>
            <a:endParaRPr sz="1700">
              <a:solidFill>
                <a:schemeClr val="lt1"/>
              </a:solidFill>
              <a:latin typeface="Proxima Nova"/>
              <a:ea typeface="Proxima Nova"/>
              <a:cs typeface="Proxima Nova"/>
              <a:sym typeface="Proxima Nova"/>
            </a:endParaRPr>
          </a:p>
          <a:p>
            <a:pPr indent="-336550" lvl="0" marL="457200" rtl="0" algn="l">
              <a:lnSpc>
                <a:spcPct val="115000"/>
              </a:lnSpc>
              <a:spcBef>
                <a:spcPts val="0"/>
              </a:spcBef>
              <a:spcAft>
                <a:spcPts val="0"/>
              </a:spcAft>
              <a:buClr>
                <a:schemeClr val="lt1"/>
              </a:buClr>
              <a:buSzPts val="1700"/>
              <a:buFont typeface="Proxima Nova"/>
              <a:buChar char="●"/>
            </a:pPr>
            <a:r>
              <a:rPr lang="en" sz="1700">
                <a:solidFill>
                  <a:schemeClr val="lt1"/>
                </a:solidFill>
                <a:latin typeface="Proxima Nova"/>
                <a:ea typeface="Proxima Nova"/>
                <a:cs typeface="Proxima Nova"/>
                <a:sym typeface="Proxima Nova"/>
              </a:rPr>
              <a:t>Workplace Violence </a:t>
            </a:r>
            <a:endParaRPr sz="1700">
              <a:solidFill>
                <a:schemeClr val="lt1"/>
              </a:solidFill>
              <a:latin typeface="Proxima Nova"/>
              <a:ea typeface="Proxima Nova"/>
              <a:cs typeface="Proxima Nova"/>
              <a:sym typeface="Proxima Nova"/>
            </a:endParaRPr>
          </a:p>
          <a:p>
            <a:pPr indent="-336550" lvl="0" marL="457200" rtl="0" algn="l">
              <a:lnSpc>
                <a:spcPct val="115000"/>
              </a:lnSpc>
              <a:spcBef>
                <a:spcPts val="0"/>
              </a:spcBef>
              <a:spcAft>
                <a:spcPts val="0"/>
              </a:spcAft>
              <a:buClr>
                <a:schemeClr val="lt1"/>
              </a:buClr>
              <a:buSzPts val="1700"/>
              <a:buFont typeface="Proxima Nova"/>
              <a:buChar char="●"/>
            </a:pPr>
            <a:r>
              <a:rPr lang="en" sz="1700">
                <a:solidFill>
                  <a:schemeClr val="lt1"/>
                </a:solidFill>
                <a:latin typeface="Proxima Nova"/>
                <a:ea typeface="Proxima Nova"/>
                <a:cs typeface="Proxima Nova"/>
                <a:sym typeface="Proxima Nova"/>
              </a:rPr>
              <a:t>Solicitations</a:t>
            </a:r>
            <a:endParaRPr sz="1700">
              <a:solidFill>
                <a:schemeClr val="lt1"/>
              </a:solidFill>
              <a:latin typeface="Proxima Nova"/>
              <a:ea typeface="Proxima Nova"/>
              <a:cs typeface="Proxima Nova"/>
              <a:sym typeface="Proxima Nova"/>
            </a:endParaRPr>
          </a:p>
          <a:p>
            <a:pPr indent="-336550" lvl="0" marL="457200" rtl="0" algn="l">
              <a:lnSpc>
                <a:spcPct val="115000"/>
              </a:lnSpc>
              <a:spcBef>
                <a:spcPts val="0"/>
              </a:spcBef>
              <a:spcAft>
                <a:spcPts val="0"/>
              </a:spcAft>
              <a:buClr>
                <a:schemeClr val="lt1"/>
              </a:buClr>
              <a:buSzPts val="1700"/>
              <a:buFont typeface="Proxima Nova"/>
              <a:buChar char="●"/>
            </a:pPr>
            <a:r>
              <a:rPr lang="en" sz="1700">
                <a:solidFill>
                  <a:schemeClr val="lt1"/>
                </a:solidFill>
                <a:latin typeface="Proxima Nova"/>
                <a:ea typeface="Proxima Nova"/>
                <a:cs typeface="Proxima Nova"/>
                <a:sym typeface="Proxima Nova"/>
              </a:rPr>
              <a:t>Security</a:t>
            </a:r>
            <a:endParaRPr sz="1700">
              <a:solidFill>
                <a:schemeClr val="lt1"/>
              </a:solidFill>
              <a:latin typeface="Proxima Nova"/>
              <a:ea typeface="Proxima Nova"/>
              <a:cs typeface="Proxima Nova"/>
              <a:sym typeface="Proxima Nova"/>
            </a:endParaRPr>
          </a:p>
          <a:p>
            <a:pPr indent="-336550" lvl="0" marL="457200" rtl="0" algn="l">
              <a:lnSpc>
                <a:spcPct val="115000"/>
              </a:lnSpc>
              <a:spcBef>
                <a:spcPts val="0"/>
              </a:spcBef>
              <a:spcAft>
                <a:spcPts val="0"/>
              </a:spcAft>
              <a:buClr>
                <a:schemeClr val="lt1"/>
              </a:buClr>
              <a:buSzPts val="1700"/>
              <a:buFont typeface="Proxima Nova"/>
              <a:buChar char="●"/>
            </a:pPr>
            <a:r>
              <a:rPr lang="en" sz="1700">
                <a:solidFill>
                  <a:schemeClr val="lt1"/>
                </a:solidFill>
                <a:latin typeface="Proxima Nova"/>
                <a:ea typeface="Proxima Nova"/>
                <a:cs typeface="Proxima Nova"/>
                <a:sym typeface="Proxima Nova"/>
              </a:rPr>
              <a:t>Emergencies, Accidents, and Accident Reports </a:t>
            </a:r>
            <a:endParaRPr sz="1700">
              <a:solidFill>
                <a:schemeClr val="lt1"/>
              </a:solidFill>
              <a:latin typeface="Proxima Nova"/>
              <a:ea typeface="Proxima Nova"/>
              <a:cs typeface="Proxima Nova"/>
              <a:sym typeface="Proxima Nova"/>
            </a:endParaRPr>
          </a:p>
        </p:txBody>
      </p:sp>
      <p:sp>
        <p:nvSpPr>
          <p:cNvPr id="173" name="Google Shape;173;p29"/>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13</a:t>
            </a:r>
            <a:endParaRPr sz="1100">
              <a:solidFill>
                <a:srgbClr val="FFFFFF"/>
              </a:solidFill>
              <a:latin typeface="Proxima Nova"/>
              <a:ea typeface="Proxima Nova"/>
              <a:cs typeface="Proxima Nova"/>
              <a:sym typeface="Proxima Nova"/>
            </a:endParaRPr>
          </a:p>
        </p:txBody>
      </p:sp>
      <p:pic>
        <p:nvPicPr>
          <p:cNvPr id="174" name="Google Shape;174;p29"/>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BD59"/>
        </a:solidFill>
      </p:bgPr>
    </p:bg>
    <p:spTree>
      <p:nvGrpSpPr>
        <p:cNvPr id="178" name="Shape 178"/>
        <p:cNvGrpSpPr/>
        <p:nvPr/>
      </p:nvGrpSpPr>
      <p:grpSpPr>
        <a:xfrm>
          <a:off x="0" y="0"/>
          <a:ext cx="0" cy="0"/>
          <a:chOff x="0" y="0"/>
          <a:chExt cx="0" cy="0"/>
        </a:xfrm>
      </p:grpSpPr>
      <p:sp>
        <p:nvSpPr>
          <p:cNvPr id="179" name="Google Shape;179;p30"/>
          <p:cNvSpPr txBox="1"/>
          <p:nvPr/>
        </p:nvSpPr>
        <p:spPr>
          <a:xfrm>
            <a:off x="487051" y="61605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8400">
                <a:solidFill>
                  <a:srgbClr val="FFFFFF"/>
                </a:solidFill>
                <a:latin typeface="Proxima Nova"/>
                <a:ea typeface="Proxima Nova"/>
                <a:cs typeface="Proxima Nova"/>
                <a:sym typeface="Proxima Nova"/>
              </a:rPr>
              <a:t>Organization Policy and Procedures</a:t>
            </a:r>
            <a:endParaRPr b="1" i="1" sz="8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p:txBody>
      </p:sp>
      <p:sp>
        <p:nvSpPr>
          <p:cNvPr id="180" name="Google Shape;180;p30"/>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14</a:t>
            </a:r>
            <a:endParaRPr sz="1100">
              <a:solidFill>
                <a:srgbClr val="FFFFFF"/>
              </a:solidFill>
              <a:latin typeface="Proxima Nova"/>
              <a:ea typeface="Proxima Nova"/>
              <a:cs typeface="Proxima Nova"/>
              <a:sym typeface="Proxima Nova"/>
            </a:endParaRPr>
          </a:p>
        </p:txBody>
      </p:sp>
      <p:pic>
        <p:nvPicPr>
          <p:cNvPr id="181" name="Google Shape;181;p30"/>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BD59"/>
        </a:solidFill>
      </p:bgPr>
    </p:bg>
    <p:spTree>
      <p:nvGrpSpPr>
        <p:cNvPr id="185" name="Shape 185"/>
        <p:cNvGrpSpPr/>
        <p:nvPr/>
      </p:nvGrpSpPr>
      <p:grpSpPr>
        <a:xfrm>
          <a:off x="0" y="0"/>
          <a:ext cx="0" cy="0"/>
          <a:chOff x="0" y="0"/>
          <a:chExt cx="0" cy="0"/>
        </a:xfrm>
      </p:grpSpPr>
      <p:sp>
        <p:nvSpPr>
          <p:cNvPr id="186" name="Google Shape;186;p31"/>
          <p:cNvSpPr txBox="1"/>
          <p:nvPr/>
        </p:nvSpPr>
        <p:spPr>
          <a:xfrm>
            <a:off x="408375" y="265175"/>
            <a:ext cx="6444000" cy="46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000"/>
              </a:spcBef>
              <a:spcAft>
                <a:spcPts val="0"/>
              </a:spcAft>
              <a:buClr>
                <a:schemeClr val="dk1"/>
              </a:buClr>
              <a:buSzPts val="1100"/>
              <a:buFont typeface="Arial"/>
              <a:buNone/>
            </a:pPr>
            <a:r>
              <a:rPr lang="en" sz="2300">
                <a:solidFill>
                  <a:schemeClr val="lt1"/>
                </a:solidFill>
                <a:latin typeface="Proxima Nova"/>
                <a:ea typeface="Proxima Nova"/>
                <a:cs typeface="Proxima Nova"/>
                <a:sym typeface="Proxima Nova"/>
              </a:rPr>
              <a:t>Organization Policy and Procedures</a:t>
            </a:r>
            <a:endParaRPr sz="23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Clr>
                <a:schemeClr val="dk1"/>
              </a:buClr>
              <a:buSzPts val="1100"/>
              <a:buFont typeface="Arial"/>
              <a:buNone/>
            </a:pPr>
            <a:r>
              <a:rPr lang="en" sz="1300">
                <a:solidFill>
                  <a:schemeClr val="lt1"/>
                </a:solidFill>
                <a:latin typeface="Proxima Nova"/>
                <a:ea typeface="Proxima Nova"/>
                <a:cs typeface="Proxima Nova"/>
                <a:sym typeface="Proxima Nova"/>
              </a:rPr>
              <a:t>This will likely be your longest section and will cover the general information each employee needs to know to come to work every day and bare minimum expectations. If you come across topics that aren’t necessary to cover for your organization, feel free to skip them. Topics for this section might include:</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Dress Code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Timekeeping</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Meal Periods and Breaks</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Attendance and Punctuality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Illness</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Tardiness</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Frequent absenteeism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Conflict of Interest</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No other employment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Share trading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Employment of Relatives and/or Partners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Workplace Searches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Non-Solicit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Non-Compete</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Confidential Information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Gifts</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Use of Company Property</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Internet Acceptable Use Policy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Social Media</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Dating Policy </a:t>
            </a:r>
            <a:endParaRPr sz="1300">
              <a:solidFill>
                <a:schemeClr val="lt1"/>
              </a:solidFill>
              <a:latin typeface="Proxima Nova"/>
              <a:ea typeface="Proxima Nova"/>
              <a:cs typeface="Proxima Nova"/>
              <a:sym typeface="Proxima Nova"/>
            </a:endParaRPr>
          </a:p>
          <a:p>
            <a:pPr indent="-311150" lvl="0" marL="4572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Benefits </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Health Insurance</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Workers’ Compensation </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Social Security Benefits (FICA) </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Unemployment Insurance</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Pay Schedule </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Overtime</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Wage Garnishment </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Direct Deposit</a:t>
            </a:r>
            <a:endParaRPr sz="1300">
              <a:solidFill>
                <a:schemeClr val="lt1"/>
              </a:solidFill>
              <a:latin typeface="Proxima Nova"/>
              <a:ea typeface="Proxima Nova"/>
              <a:cs typeface="Proxima Nova"/>
              <a:sym typeface="Proxima Nova"/>
            </a:endParaRPr>
          </a:p>
          <a:p>
            <a:pPr indent="-311150" lvl="1" marL="914400" rtl="0" algn="l">
              <a:lnSpc>
                <a:spcPct val="115000"/>
              </a:lnSpc>
              <a:spcBef>
                <a:spcPts val="0"/>
              </a:spcBef>
              <a:spcAft>
                <a:spcPts val="0"/>
              </a:spcAft>
              <a:buClr>
                <a:schemeClr val="lt1"/>
              </a:buClr>
              <a:buSzPts val="1300"/>
              <a:buFont typeface="Proxima Nova"/>
              <a:buChar char="○"/>
            </a:pPr>
            <a:r>
              <a:rPr lang="en" sz="1300">
                <a:solidFill>
                  <a:schemeClr val="lt1"/>
                </a:solidFill>
                <a:latin typeface="Proxima Nova"/>
                <a:ea typeface="Proxima Nova"/>
                <a:cs typeface="Proxima Nova"/>
                <a:sym typeface="Proxima Nova"/>
              </a:rPr>
              <a:t>Expense Reimbursement </a:t>
            </a:r>
            <a:endParaRPr sz="13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Clr>
                <a:srgbClr val="000000"/>
              </a:buClr>
              <a:buSzPts val="1100"/>
              <a:buFont typeface="Arial"/>
              <a:buNone/>
            </a:pPr>
            <a:r>
              <a:t/>
            </a:r>
            <a:endParaRPr i="1" sz="40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None/>
            </a:pPr>
            <a:r>
              <a:t/>
            </a:r>
            <a:endParaRPr i="1" sz="4600">
              <a:solidFill>
                <a:schemeClr val="lt1"/>
              </a:solidFill>
              <a:latin typeface="Proxima Nova"/>
              <a:ea typeface="Proxima Nova"/>
              <a:cs typeface="Proxima Nova"/>
              <a:sym typeface="Proxima Nova"/>
            </a:endParaRPr>
          </a:p>
        </p:txBody>
      </p:sp>
      <p:sp>
        <p:nvSpPr>
          <p:cNvPr id="187" name="Google Shape;187;p31"/>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15</a:t>
            </a:r>
            <a:endParaRPr sz="1100">
              <a:solidFill>
                <a:srgbClr val="FFFFFF"/>
              </a:solidFill>
              <a:latin typeface="Proxima Nova"/>
              <a:ea typeface="Proxima Nova"/>
              <a:cs typeface="Proxima Nova"/>
              <a:sym typeface="Proxima Nova"/>
            </a:endParaRPr>
          </a:p>
        </p:txBody>
      </p:sp>
      <p:pic>
        <p:nvPicPr>
          <p:cNvPr id="188" name="Google Shape;188;p31"/>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545A4"/>
        </a:solidFill>
      </p:bgPr>
    </p:bg>
    <p:spTree>
      <p:nvGrpSpPr>
        <p:cNvPr id="192" name="Shape 192"/>
        <p:cNvGrpSpPr/>
        <p:nvPr/>
      </p:nvGrpSpPr>
      <p:grpSpPr>
        <a:xfrm>
          <a:off x="0" y="0"/>
          <a:ext cx="0" cy="0"/>
          <a:chOff x="0" y="0"/>
          <a:chExt cx="0" cy="0"/>
        </a:xfrm>
      </p:grpSpPr>
      <p:sp>
        <p:nvSpPr>
          <p:cNvPr id="193" name="Google Shape;193;p32"/>
          <p:cNvSpPr txBox="1"/>
          <p:nvPr/>
        </p:nvSpPr>
        <p:spPr>
          <a:xfrm>
            <a:off x="487051" y="61605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8400">
                <a:solidFill>
                  <a:srgbClr val="FFFFFF"/>
                </a:solidFill>
                <a:latin typeface="Proxima Nova"/>
                <a:ea typeface="Proxima Nova"/>
                <a:cs typeface="Proxima Nova"/>
                <a:sym typeface="Proxima Nova"/>
              </a:rPr>
              <a:t>PTO and Leaves of Absence</a:t>
            </a:r>
            <a:endParaRPr b="1" i="1" sz="8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9100">
              <a:solidFill>
                <a:srgbClr val="FFFFFF"/>
              </a:solidFill>
              <a:latin typeface="Proxima Nova"/>
              <a:ea typeface="Proxima Nova"/>
              <a:cs typeface="Proxima Nova"/>
              <a:sym typeface="Proxima Nova"/>
            </a:endParaRPr>
          </a:p>
        </p:txBody>
      </p:sp>
      <p:sp>
        <p:nvSpPr>
          <p:cNvPr id="194" name="Google Shape;194;p32"/>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16</a:t>
            </a:r>
            <a:endParaRPr sz="1100">
              <a:solidFill>
                <a:srgbClr val="FFFFFF"/>
              </a:solidFill>
              <a:latin typeface="Proxima Nova"/>
              <a:ea typeface="Proxima Nova"/>
              <a:cs typeface="Proxima Nova"/>
              <a:sym typeface="Proxima Nova"/>
            </a:endParaRPr>
          </a:p>
        </p:txBody>
      </p:sp>
      <p:pic>
        <p:nvPicPr>
          <p:cNvPr id="195" name="Google Shape;195;p32"/>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545A4"/>
        </a:solidFill>
      </p:bgPr>
    </p:bg>
    <p:spTree>
      <p:nvGrpSpPr>
        <p:cNvPr id="199" name="Shape 199"/>
        <p:cNvGrpSpPr/>
        <p:nvPr/>
      </p:nvGrpSpPr>
      <p:grpSpPr>
        <a:xfrm>
          <a:off x="0" y="0"/>
          <a:ext cx="0" cy="0"/>
          <a:chOff x="0" y="0"/>
          <a:chExt cx="0" cy="0"/>
        </a:xfrm>
      </p:grpSpPr>
      <p:sp>
        <p:nvSpPr>
          <p:cNvPr id="200" name="Google Shape;200;p33"/>
          <p:cNvSpPr txBox="1"/>
          <p:nvPr/>
        </p:nvSpPr>
        <p:spPr>
          <a:xfrm>
            <a:off x="489775" y="364200"/>
            <a:ext cx="6444000" cy="46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000"/>
              </a:spcBef>
              <a:spcAft>
                <a:spcPts val="0"/>
              </a:spcAft>
              <a:buNone/>
            </a:pPr>
            <a:r>
              <a:rPr lang="en" sz="2400">
                <a:solidFill>
                  <a:schemeClr val="lt1"/>
                </a:solidFill>
                <a:latin typeface="Proxima Nova"/>
                <a:ea typeface="Proxima Nova"/>
                <a:cs typeface="Proxima Nova"/>
                <a:sym typeface="Proxima Nova"/>
              </a:rPr>
              <a:t>PTO </a:t>
            </a:r>
            <a:endParaRPr sz="24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500">
                <a:solidFill>
                  <a:schemeClr val="lt1"/>
                </a:solidFill>
                <a:latin typeface="Proxima Nova"/>
                <a:ea typeface="Proxima Nova"/>
                <a:cs typeface="Proxima Nova"/>
                <a:sym typeface="Proxima Nova"/>
              </a:rPr>
              <a:t>Lay out your Paid Time Off policies. Include:</a:t>
            </a:r>
            <a:endParaRPr sz="15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Vacation Time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Paid Sick TIme</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Holidays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Jury Duty</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Bereavement </a:t>
            </a:r>
            <a:endParaRPr sz="15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5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500">
              <a:solidFill>
                <a:schemeClr val="lt1"/>
              </a:solidFill>
              <a:latin typeface="Proxima Nova"/>
              <a:ea typeface="Proxima Nova"/>
              <a:cs typeface="Proxima Nova"/>
              <a:sym typeface="Proxima Nova"/>
            </a:endParaRPr>
          </a:p>
          <a:p>
            <a:pPr indent="0" lvl="0" marL="0" rtl="0" algn="l">
              <a:lnSpc>
                <a:spcPct val="115000"/>
              </a:lnSpc>
              <a:spcBef>
                <a:spcPts val="2000"/>
              </a:spcBef>
              <a:spcAft>
                <a:spcPts val="0"/>
              </a:spcAft>
              <a:buNone/>
            </a:pPr>
            <a:r>
              <a:rPr lang="en" sz="2400">
                <a:solidFill>
                  <a:schemeClr val="lt1"/>
                </a:solidFill>
                <a:latin typeface="Proxima Nova"/>
                <a:ea typeface="Proxima Nova"/>
                <a:cs typeface="Proxima Nova"/>
                <a:sym typeface="Proxima Nova"/>
              </a:rPr>
              <a:t>Leaves of Absences</a:t>
            </a:r>
            <a:endParaRPr sz="24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500">
                <a:solidFill>
                  <a:schemeClr val="lt1"/>
                </a:solidFill>
                <a:latin typeface="Proxima Nova"/>
                <a:ea typeface="Proxima Nova"/>
                <a:cs typeface="Proxima Nova"/>
                <a:sym typeface="Proxima Nova"/>
              </a:rPr>
              <a:t>If you offer paid or unpaid leave of absence, explain the conditions of each circumstance here. As before, delete any section that doesn’t pertain to your organization. Examples may include:</a:t>
            </a:r>
            <a:endParaRPr sz="15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FMLA</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Reasons for Taking Leave</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Leave Designation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Benefits</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Interaction with Accrued Paid Time Off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Job Protection</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Non-FMLA Leave for Medical Reasons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Care for Domestic Partner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Maternity/Disability Leave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Additional Parental Leave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Military Leave Of Absence</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Military Family Leave Entitlements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Military Spousal Leave </a:t>
            </a:r>
            <a:endParaRPr sz="1500">
              <a:solidFill>
                <a:schemeClr val="lt1"/>
              </a:solidFill>
              <a:latin typeface="Proxima Nova"/>
              <a:ea typeface="Proxima Nova"/>
              <a:cs typeface="Proxima Nova"/>
              <a:sym typeface="Proxima Nova"/>
            </a:endParaRPr>
          </a:p>
          <a:p>
            <a:pPr indent="-323850" lvl="0" marL="457200" rtl="0" algn="l">
              <a:lnSpc>
                <a:spcPct val="115000"/>
              </a:lnSpc>
              <a:spcBef>
                <a:spcPts val="0"/>
              </a:spcBef>
              <a:spcAft>
                <a:spcPts val="0"/>
              </a:spcAft>
              <a:buClr>
                <a:schemeClr val="lt1"/>
              </a:buClr>
              <a:buSzPts val="1500"/>
              <a:buFont typeface="Proxima Nova"/>
              <a:buChar char="●"/>
            </a:pPr>
            <a:r>
              <a:rPr lang="en" sz="1500">
                <a:solidFill>
                  <a:schemeClr val="lt1"/>
                </a:solidFill>
                <a:latin typeface="Proxima Nova"/>
                <a:ea typeface="Proxima Nova"/>
                <a:cs typeface="Proxima Nova"/>
                <a:sym typeface="Proxima Nova"/>
              </a:rPr>
              <a:t>Domestic Violence Leave </a:t>
            </a:r>
            <a:endParaRPr sz="27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Clr>
                <a:srgbClr val="000000"/>
              </a:buClr>
              <a:buSzPts val="1100"/>
              <a:buFont typeface="Arial"/>
              <a:buNone/>
            </a:pPr>
            <a:r>
              <a:t/>
            </a:r>
            <a:endParaRPr i="1" sz="44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None/>
            </a:pPr>
            <a:r>
              <a:t/>
            </a:r>
            <a:endParaRPr i="1" sz="5000">
              <a:solidFill>
                <a:schemeClr val="lt1"/>
              </a:solidFill>
              <a:latin typeface="Proxima Nova"/>
              <a:ea typeface="Proxima Nova"/>
              <a:cs typeface="Proxima Nova"/>
              <a:sym typeface="Proxima Nova"/>
            </a:endParaRPr>
          </a:p>
        </p:txBody>
      </p:sp>
      <p:sp>
        <p:nvSpPr>
          <p:cNvPr id="201" name="Google Shape;201;p33"/>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17</a:t>
            </a:r>
            <a:endParaRPr sz="1100">
              <a:solidFill>
                <a:srgbClr val="FFFFFF"/>
              </a:solidFill>
              <a:latin typeface="Proxima Nova"/>
              <a:ea typeface="Proxima Nova"/>
              <a:cs typeface="Proxima Nova"/>
              <a:sym typeface="Proxima Nova"/>
            </a:endParaRPr>
          </a:p>
        </p:txBody>
      </p:sp>
      <p:pic>
        <p:nvPicPr>
          <p:cNvPr id="202" name="Google Shape;202;p33"/>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35AA8"/>
        </a:solidFill>
      </p:bgPr>
    </p:bg>
    <p:spTree>
      <p:nvGrpSpPr>
        <p:cNvPr id="206" name="Shape 206"/>
        <p:cNvGrpSpPr/>
        <p:nvPr/>
      </p:nvGrpSpPr>
      <p:grpSpPr>
        <a:xfrm>
          <a:off x="0" y="0"/>
          <a:ext cx="0" cy="0"/>
          <a:chOff x="0" y="0"/>
          <a:chExt cx="0" cy="0"/>
        </a:xfrm>
      </p:grpSpPr>
      <p:sp>
        <p:nvSpPr>
          <p:cNvPr id="207" name="Google Shape;207;p34"/>
          <p:cNvSpPr txBox="1"/>
          <p:nvPr/>
        </p:nvSpPr>
        <p:spPr>
          <a:xfrm>
            <a:off x="358626" y="4890725"/>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rPr b="1" i="1" lang="en" sz="7600">
                <a:solidFill>
                  <a:srgbClr val="FFFFFF"/>
                </a:solidFill>
                <a:latin typeface="Proxima Nova"/>
                <a:ea typeface="Proxima Nova"/>
                <a:cs typeface="Proxima Nova"/>
                <a:sym typeface="Proxima Nova"/>
              </a:rPr>
              <a:t>Evaluation, Discipline and Termination </a:t>
            </a:r>
            <a:endParaRPr b="1" i="1" sz="76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7600">
                <a:solidFill>
                  <a:srgbClr val="FFFFFF"/>
                </a:solidFill>
                <a:latin typeface="Proxima Nova"/>
                <a:ea typeface="Proxima Nova"/>
                <a:cs typeface="Proxima Nova"/>
                <a:sym typeface="Proxima Nova"/>
              </a:rPr>
              <a:t>Policy </a:t>
            </a:r>
            <a:endParaRPr b="1" i="1" sz="76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t/>
            </a:r>
            <a:endParaRPr b="1" i="1" sz="7600">
              <a:solidFill>
                <a:srgbClr val="FFFFFF"/>
              </a:solidFill>
              <a:latin typeface="Proxima Nova"/>
              <a:ea typeface="Proxima Nova"/>
              <a:cs typeface="Proxima Nova"/>
              <a:sym typeface="Proxima Nova"/>
            </a:endParaRPr>
          </a:p>
        </p:txBody>
      </p:sp>
      <p:sp>
        <p:nvSpPr>
          <p:cNvPr id="208" name="Google Shape;208;p34"/>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18</a:t>
            </a:r>
            <a:endParaRPr sz="1100">
              <a:solidFill>
                <a:srgbClr val="FFFFFF"/>
              </a:solidFill>
              <a:latin typeface="Proxima Nova"/>
              <a:ea typeface="Proxima Nova"/>
              <a:cs typeface="Proxima Nova"/>
              <a:sym typeface="Proxima Nova"/>
            </a:endParaRPr>
          </a:p>
        </p:txBody>
      </p:sp>
      <p:pic>
        <p:nvPicPr>
          <p:cNvPr id="209" name="Google Shape;209;p34"/>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7FDB"/>
        </a:solidFill>
      </p:bgPr>
    </p:bg>
    <p:spTree>
      <p:nvGrpSpPr>
        <p:cNvPr id="64" name="Shape 64"/>
        <p:cNvGrpSpPr/>
        <p:nvPr/>
      </p:nvGrpSpPr>
      <p:grpSpPr>
        <a:xfrm>
          <a:off x="0" y="0"/>
          <a:ext cx="0" cy="0"/>
          <a:chOff x="0" y="0"/>
          <a:chExt cx="0" cy="0"/>
        </a:xfrm>
      </p:grpSpPr>
      <p:sp>
        <p:nvSpPr>
          <p:cNvPr id="65" name="Google Shape;65;p17"/>
          <p:cNvSpPr txBox="1"/>
          <p:nvPr/>
        </p:nvSpPr>
        <p:spPr>
          <a:xfrm>
            <a:off x="556400" y="442275"/>
            <a:ext cx="5378700" cy="1045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300"/>
              </a:spcAft>
              <a:buNone/>
            </a:pPr>
            <a:r>
              <a:rPr lang="en" sz="2600">
                <a:solidFill>
                  <a:schemeClr val="lt1"/>
                </a:solidFill>
                <a:latin typeface="Proxima Nova"/>
                <a:ea typeface="Proxima Nova"/>
                <a:cs typeface="Proxima Nova"/>
                <a:sym typeface="Proxima Nova"/>
              </a:rPr>
              <a:t>Tips For Adapting This Guide For Your Organization</a:t>
            </a:r>
            <a:endParaRPr sz="2600">
              <a:solidFill>
                <a:schemeClr val="lt1"/>
              </a:solidFill>
              <a:latin typeface="Proxima Nova"/>
              <a:ea typeface="Proxima Nova"/>
              <a:cs typeface="Proxima Nova"/>
              <a:sym typeface="Proxima Nova"/>
            </a:endParaRPr>
          </a:p>
        </p:txBody>
      </p:sp>
      <p:sp>
        <p:nvSpPr>
          <p:cNvPr id="66" name="Google Shape;66;p17"/>
          <p:cNvSpPr txBox="1"/>
          <p:nvPr/>
        </p:nvSpPr>
        <p:spPr>
          <a:xfrm>
            <a:off x="556400" y="1487475"/>
            <a:ext cx="6948300" cy="76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800"/>
              </a:spcBef>
              <a:spcAft>
                <a:spcPts val="0"/>
              </a:spcAft>
              <a:buNone/>
            </a:pPr>
            <a:r>
              <a:rPr lang="en" sz="1900">
                <a:solidFill>
                  <a:schemeClr val="accent4"/>
                </a:solidFill>
                <a:latin typeface="Proxima Nova"/>
                <a:ea typeface="Proxima Nova"/>
                <a:cs typeface="Proxima Nova"/>
                <a:sym typeface="Proxima Nova"/>
              </a:rPr>
              <a:t>Overview</a:t>
            </a:r>
            <a:endParaRPr sz="1900">
              <a:solidFill>
                <a:schemeClr val="accent4"/>
              </a:solidFill>
              <a:latin typeface="Proxima Nova"/>
              <a:ea typeface="Proxima Nova"/>
              <a:cs typeface="Proxima Nova"/>
              <a:sym typeface="Proxima Nova"/>
            </a:endParaRPr>
          </a:p>
          <a:p>
            <a:pPr indent="0" lvl="0" marL="0" rtl="0" algn="l">
              <a:lnSpc>
                <a:spcPct val="115000"/>
              </a:lnSpc>
              <a:spcBef>
                <a:spcPts val="1600"/>
              </a:spcBef>
              <a:spcAft>
                <a:spcPts val="0"/>
              </a:spcAft>
              <a:buNone/>
            </a:pPr>
            <a:r>
              <a:rPr lang="en" sz="1600">
                <a:solidFill>
                  <a:schemeClr val="lt1"/>
                </a:solidFill>
                <a:latin typeface="Proxima Nova"/>
                <a:ea typeface="Proxima Nova"/>
                <a:cs typeface="Proxima Nova"/>
                <a:sym typeface="Proxima Nova"/>
              </a:rPr>
              <a:t>What Is an Employee Handbook</a:t>
            </a:r>
            <a:br>
              <a:rPr lang="en" sz="1600">
                <a:solidFill>
                  <a:schemeClr val="lt1"/>
                </a:solidFill>
                <a:latin typeface="Proxima Nova"/>
                <a:ea typeface="Proxima Nova"/>
                <a:cs typeface="Proxima Nova"/>
                <a:sym typeface="Proxima Nova"/>
              </a:rPr>
            </a:br>
            <a:endParaRPr sz="1600">
              <a:solidFill>
                <a:schemeClr val="lt1"/>
              </a:solidFill>
              <a:latin typeface="Proxima Nova"/>
              <a:ea typeface="Proxima Nova"/>
              <a:cs typeface="Proxima Nova"/>
              <a:sym typeface="Proxima Nova"/>
            </a:endParaRPr>
          </a:p>
          <a:p>
            <a:pPr indent="0" lvl="0" marL="0" rtl="0" algn="l">
              <a:lnSpc>
                <a:spcPct val="115000"/>
              </a:lnSpc>
              <a:spcBef>
                <a:spcPts val="400"/>
              </a:spcBef>
              <a:spcAft>
                <a:spcPts val="0"/>
              </a:spcAft>
              <a:buNone/>
            </a:pPr>
            <a:r>
              <a:rPr lang="en" sz="1300">
                <a:solidFill>
                  <a:schemeClr val="lt1"/>
                </a:solidFill>
                <a:latin typeface="Proxima Nova"/>
                <a:ea typeface="Proxima Nova"/>
                <a:cs typeface="Proxima Nova"/>
                <a:sym typeface="Proxima Nova"/>
              </a:rPr>
              <a:t>An employee handbook is a comprehensive document outlining how an organization and its employees operate together. It shares your organization’s expectations, policies, and benefits and is intended to set clear expectations between an employer and its employees. Every organization has unique needs, meaning there is no one-size-fits-all approach to your handbook. What we’ve put together is meant to guide you through the process.</a:t>
            </a:r>
            <a:endParaRPr sz="1300">
              <a:solidFill>
                <a:schemeClr val="lt1"/>
              </a:solidFill>
              <a:latin typeface="Proxima Nova"/>
              <a:ea typeface="Proxima Nova"/>
              <a:cs typeface="Proxima Nova"/>
              <a:sym typeface="Proxima Nova"/>
            </a:endParaRPr>
          </a:p>
          <a:p>
            <a:pPr indent="0" lvl="0" marL="0" rtl="0" algn="l">
              <a:lnSpc>
                <a:spcPct val="115000"/>
              </a:lnSpc>
              <a:spcBef>
                <a:spcPts val="1600"/>
              </a:spcBef>
              <a:spcAft>
                <a:spcPts val="0"/>
              </a:spcAft>
              <a:buNone/>
            </a:pPr>
            <a:br>
              <a:rPr lang="en" sz="1600">
                <a:solidFill>
                  <a:schemeClr val="lt1"/>
                </a:solidFill>
                <a:latin typeface="Proxima Nova"/>
                <a:ea typeface="Proxima Nova"/>
                <a:cs typeface="Proxima Nova"/>
                <a:sym typeface="Proxima Nova"/>
              </a:rPr>
            </a:br>
            <a:r>
              <a:rPr lang="en" sz="1600">
                <a:solidFill>
                  <a:schemeClr val="lt1"/>
                </a:solidFill>
                <a:latin typeface="Proxima Nova"/>
                <a:ea typeface="Proxima Nova"/>
                <a:cs typeface="Proxima Nova"/>
                <a:sym typeface="Proxima Nova"/>
              </a:rPr>
              <a:t>This Template is:</a:t>
            </a:r>
            <a:br>
              <a:rPr lang="en" sz="1600">
                <a:solidFill>
                  <a:schemeClr val="lt1"/>
                </a:solidFill>
                <a:latin typeface="Proxima Nova"/>
                <a:ea typeface="Proxima Nova"/>
                <a:cs typeface="Proxima Nova"/>
                <a:sym typeface="Proxima Nova"/>
              </a:rPr>
            </a:br>
            <a:endParaRPr sz="1600">
              <a:solidFill>
                <a:schemeClr val="lt1"/>
              </a:solidFill>
              <a:latin typeface="Proxima Nova"/>
              <a:ea typeface="Proxima Nova"/>
              <a:cs typeface="Proxima Nova"/>
              <a:sym typeface="Proxima Nova"/>
            </a:endParaRPr>
          </a:p>
          <a:p>
            <a:pPr indent="0" lvl="0" marL="0" rtl="0" algn="l">
              <a:lnSpc>
                <a:spcPct val="115000"/>
              </a:lnSpc>
              <a:spcBef>
                <a:spcPts val="400"/>
              </a:spcBef>
              <a:spcAft>
                <a:spcPts val="0"/>
              </a:spcAft>
              <a:buNone/>
            </a:pPr>
            <a:r>
              <a:rPr lang="en" sz="1300">
                <a:solidFill>
                  <a:schemeClr val="lt1"/>
                </a:solidFill>
                <a:latin typeface="Proxima Nova"/>
                <a:ea typeface="Proxima Nova"/>
                <a:cs typeface="Proxima Nova"/>
                <a:sym typeface="Proxima Nova"/>
              </a:rPr>
              <a:t>This template is meant to guide you through what to think about when drafting your own employee handbook. It’s meant as a resource that offers the template and topics you need to get started. </a:t>
            </a:r>
            <a:r>
              <a:rPr b="1" lang="en" sz="1300">
                <a:solidFill>
                  <a:srgbClr val="FEAF02"/>
                </a:solidFill>
                <a:latin typeface="Proxima Nova"/>
                <a:ea typeface="Proxima Nova"/>
                <a:cs typeface="Proxima Nova"/>
                <a:sym typeface="Proxima Nova"/>
              </a:rPr>
              <a:t>We have provided helper text on each page, but be sure to carefully replace the language on each page with your own policies and content.</a:t>
            </a:r>
            <a:endParaRPr b="1" sz="1300">
              <a:solidFill>
                <a:srgbClr val="FEAF02"/>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As you fill in each section, remember this document should match your organization’s voice and tone. Think about how you would explain working at your organization to a new team member. If your organization is lax, your writing can match that style. If you are a more formal organization, make sure your language conveys that experience.</a:t>
            </a:r>
            <a:endParaRPr sz="1300">
              <a:solidFill>
                <a:schemeClr val="lt1"/>
              </a:solidFill>
              <a:latin typeface="Proxima Nova"/>
              <a:ea typeface="Proxima Nova"/>
              <a:cs typeface="Proxima Nova"/>
              <a:sym typeface="Proxima Nova"/>
            </a:endParaRPr>
          </a:p>
          <a:p>
            <a:pPr indent="0" lvl="0" marL="0" rtl="0" algn="l">
              <a:lnSpc>
                <a:spcPct val="115000"/>
              </a:lnSpc>
              <a:spcBef>
                <a:spcPts val="1600"/>
              </a:spcBef>
              <a:spcAft>
                <a:spcPts val="0"/>
              </a:spcAft>
              <a:buNone/>
            </a:pPr>
            <a:br>
              <a:rPr lang="en" sz="1600">
                <a:solidFill>
                  <a:schemeClr val="lt1"/>
                </a:solidFill>
                <a:latin typeface="Proxima Nova"/>
                <a:ea typeface="Proxima Nova"/>
                <a:cs typeface="Proxima Nova"/>
                <a:sym typeface="Proxima Nova"/>
              </a:rPr>
            </a:br>
            <a:r>
              <a:rPr lang="en" sz="1600">
                <a:solidFill>
                  <a:schemeClr val="lt1"/>
                </a:solidFill>
                <a:latin typeface="Proxima Nova"/>
                <a:ea typeface="Proxima Nova"/>
                <a:cs typeface="Proxima Nova"/>
                <a:sym typeface="Proxima Nova"/>
              </a:rPr>
              <a:t>This Template is NOT :</a:t>
            </a:r>
            <a:endParaRPr sz="1600">
              <a:solidFill>
                <a:schemeClr val="lt1"/>
              </a:solidFill>
              <a:latin typeface="Proxima Nova"/>
              <a:ea typeface="Proxima Nova"/>
              <a:cs typeface="Proxima Nova"/>
              <a:sym typeface="Proxima Nova"/>
            </a:endParaRPr>
          </a:p>
          <a:p>
            <a:pPr indent="0" lvl="0" marL="0" rtl="0" algn="l">
              <a:lnSpc>
                <a:spcPct val="115000"/>
              </a:lnSpc>
              <a:spcBef>
                <a:spcPts val="40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The contents of this download is not legal advice. We recommend that you work with a lawyer as you build your organization’s handbook if you intend for your handbook to include legal information. While this is a comprehensive guide, each country, state, and organization has unique laws and guidelines that should be researched before finalizing your handbook.</a:t>
            </a:r>
            <a:endParaRPr sz="1300">
              <a:solidFill>
                <a:schemeClr val="lt1"/>
              </a:solidFill>
              <a:latin typeface="Proxima Nova"/>
              <a:ea typeface="Proxima Nova"/>
              <a:cs typeface="Proxima Nova"/>
              <a:sym typeface="Proxima Nova"/>
            </a:endParaRPr>
          </a:p>
        </p:txBody>
      </p:sp>
      <p:sp>
        <p:nvSpPr>
          <p:cNvPr id="67" name="Google Shape;67;p17"/>
          <p:cNvSpPr txBox="1"/>
          <p:nvPr/>
        </p:nvSpPr>
        <p:spPr>
          <a:xfrm>
            <a:off x="556400" y="9487050"/>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chemeClr val="lt1"/>
                </a:solidFill>
                <a:highlight>
                  <a:schemeClr val="accent4"/>
                </a:highlight>
                <a:latin typeface="Proxima Nova"/>
                <a:ea typeface="Proxima Nova"/>
                <a:cs typeface="Proxima Nova"/>
                <a:sym typeface="Proxima Nova"/>
              </a:rPr>
              <a:t>Organization</a:t>
            </a:r>
            <a:r>
              <a:rPr lang="en" sz="1100">
                <a:solidFill>
                  <a:schemeClr val="lt1"/>
                </a:solidFill>
                <a:latin typeface="Proxima Nova"/>
                <a:ea typeface="Proxima Nova"/>
                <a:cs typeface="Proxima Nova"/>
                <a:sym typeface="Proxima Nova"/>
              </a:rPr>
              <a:t> Employee Handbook 										1</a:t>
            </a:r>
            <a:endParaRPr sz="1100">
              <a:solidFill>
                <a:schemeClr val="lt1"/>
              </a:solidFill>
              <a:latin typeface="Proxima Nova"/>
              <a:ea typeface="Proxima Nova"/>
              <a:cs typeface="Proxima Nova"/>
              <a:sym typeface="Proxima Nov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35AA8"/>
        </a:solidFill>
      </p:bgPr>
    </p:bg>
    <p:spTree>
      <p:nvGrpSpPr>
        <p:cNvPr id="213" name="Shape 213"/>
        <p:cNvGrpSpPr/>
        <p:nvPr/>
      </p:nvGrpSpPr>
      <p:grpSpPr>
        <a:xfrm>
          <a:off x="0" y="0"/>
          <a:ext cx="0" cy="0"/>
          <a:chOff x="0" y="0"/>
          <a:chExt cx="0" cy="0"/>
        </a:xfrm>
      </p:grpSpPr>
      <p:sp>
        <p:nvSpPr>
          <p:cNvPr id="214" name="Google Shape;214;p35"/>
          <p:cNvSpPr txBox="1"/>
          <p:nvPr/>
        </p:nvSpPr>
        <p:spPr>
          <a:xfrm>
            <a:off x="489775" y="364200"/>
            <a:ext cx="6444000" cy="46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000"/>
              </a:spcBef>
              <a:spcAft>
                <a:spcPts val="0"/>
              </a:spcAft>
              <a:buNone/>
            </a:pPr>
            <a:r>
              <a:rPr lang="en" sz="2500">
                <a:solidFill>
                  <a:schemeClr val="lt1"/>
                </a:solidFill>
                <a:latin typeface="Proxima Nova"/>
                <a:ea typeface="Proxima Nova"/>
                <a:cs typeface="Proxima Nova"/>
                <a:sym typeface="Proxima Nova"/>
              </a:rPr>
              <a:t>Evaluation, Discipline and Termination Policy</a:t>
            </a:r>
            <a:r>
              <a:rPr lang="en" sz="2500">
                <a:solidFill>
                  <a:schemeClr val="lt1"/>
                </a:solidFill>
                <a:latin typeface="Proxima Nova"/>
                <a:ea typeface="Proxima Nova"/>
                <a:cs typeface="Proxima Nova"/>
                <a:sym typeface="Proxima Nova"/>
              </a:rPr>
              <a:t> </a:t>
            </a:r>
            <a:endParaRPr sz="25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600">
                <a:solidFill>
                  <a:schemeClr val="lt1"/>
                </a:solidFill>
                <a:latin typeface="Proxima Nova"/>
                <a:ea typeface="Proxima Nova"/>
                <a:cs typeface="Proxima Nova"/>
                <a:sym typeface="Proxima Nova"/>
              </a:rPr>
              <a:t>This section walks through the organization’s policies when it comes to evaluation, discipline and termination. It’s critical to get this section in particular reviewed by a legal team to ensure language is clear and correct.</a:t>
            </a:r>
            <a:endParaRPr sz="1600">
              <a:solidFill>
                <a:schemeClr val="lt1"/>
              </a:solidFill>
              <a:latin typeface="Proxima Nova"/>
              <a:ea typeface="Proxima Nova"/>
              <a:cs typeface="Proxima Nova"/>
              <a:sym typeface="Proxima Nova"/>
            </a:endParaRPr>
          </a:p>
          <a:p>
            <a:pPr indent="0" lvl="0" marL="45720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0" lvl="0" marL="45720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Performance Reviews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Pay Reviews</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Discipline and Expectations of Conduct</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Internal Hiring</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Termination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Involuntary Termination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Resignation</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Job Abandonment </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Layoff or Reduction in Force</a:t>
            </a:r>
            <a:endParaRPr sz="1600">
              <a:solidFill>
                <a:schemeClr val="lt1"/>
              </a:solidFill>
              <a:latin typeface="Proxima Nova"/>
              <a:ea typeface="Proxima Nova"/>
              <a:cs typeface="Proxima Nova"/>
              <a:sym typeface="Proxima Nova"/>
            </a:endParaRPr>
          </a:p>
          <a:p>
            <a:pPr indent="-330200" lvl="0" marL="457200" rtl="0" algn="l">
              <a:lnSpc>
                <a:spcPct val="115000"/>
              </a:lnSpc>
              <a:spcBef>
                <a:spcPts val="0"/>
              </a:spcBef>
              <a:spcAft>
                <a:spcPts val="0"/>
              </a:spcAft>
              <a:buClr>
                <a:schemeClr val="lt1"/>
              </a:buClr>
              <a:buSzPts val="1600"/>
              <a:buFont typeface="Proxima Nova"/>
              <a:buChar char="●"/>
            </a:pPr>
            <a:r>
              <a:rPr lang="en" sz="1600">
                <a:solidFill>
                  <a:schemeClr val="lt1"/>
                </a:solidFill>
                <a:latin typeface="Proxima Nova"/>
                <a:ea typeface="Proxima Nova"/>
                <a:cs typeface="Proxima Nova"/>
                <a:sym typeface="Proxima Nova"/>
              </a:rPr>
              <a:t>Final Paycheck and End of Benefits </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Clr>
                <a:srgbClr val="000000"/>
              </a:buClr>
              <a:buSzPts val="1100"/>
              <a:buFont typeface="Arial"/>
              <a:buNone/>
            </a:pPr>
            <a:r>
              <a:t/>
            </a:r>
            <a:endParaRPr i="1" sz="4500">
              <a:solidFill>
                <a:schemeClr val="lt1"/>
              </a:solidFill>
              <a:latin typeface="Proxima Nova"/>
              <a:ea typeface="Proxima Nova"/>
              <a:cs typeface="Proxima Nova"/>
              <a:sym typeface="Proxima Nova"/>
            </a:endParaRPr>
          </a:p>
          <a:p>
            <a:pPr indent="0" lvl="0" marL="0" rtl="0" algn="ctr">
              <a:lnSpc>
                <a:spcPct val="100000"/>
              </a:lnSpc>
              <a:spcBef>
                <a:spcPts val="1200"/>
              </a:spcBef>
              <a:spcAft>
                <a:spcPts val="0"/>
              </a:spcAft>
              <a:buNone/>
            </a:pPr>
            <a:r>
              <a:t/>
            </a:r>
            <a:endParaRPr i="1" sz="5100">
              <a:solidFill>
                <a:schemeClr val="lt1"/>
              </a:solidFill>
              <a:latin typeface="Proxima Nova"/>
              <a:ea typeface="Proxima Nova"/>
              <a:cs typeface="Proxima Nova"/>
              <a:sym typeface="Proxima Nova"/>
            </a:endParaRPr>
          </a:p>
        </p:txBody>
      </p:sp>
      <p:sp>
        <p:nvSpPr>
          <p:cNvPr id="215" name="Google Shape;215;p35"/>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19</a:t>
            </a:r>
            <a:endParaRPr sz="1100">
              <a:solidFill>
                <a:srgbClr val="FFFFFF"/>
              </a:solidFill>
              <a:latin typeface="Proxima Nova"/>
              <a:ea typeface="Proxima Nova"/>
              <a:cs typeface="Proxima Nova"/>
              <a:sym typeface="Proxima Nova"/>
            </a:endParaRPr>
          </a:p>
        </p:txBody>
      </p:sp>
      <p:pic>
        <p:nvPicPr>
          <p:cNvPr id="216" name="Google Shape;216;p35"/>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BD59"/>
        </a:solidFill>
      </p:bgPr>
    </p:bg>
    <p:spTree>
      <p:nvGrpSpPr>
        <p:cNvPr id="220" name="Shape 220"/>
        <p:cNvGrpSpPr/>
        <p:nvPr/>
      </p:nvGrpSpPr>
      <p:grpSpPr>
        <a:xfrm>
          <a:off x="0" y="0"/>
          <a:ext cx="0" cy="0"/>
          <a:chOff x="0" y="0"/>
          <a:chExt cx="0" cy="0"/>
        </a:xfrm>
      </p:grpSpPr>
      <p:sp>
        <p:nvSpPr>
          <p:cNvPr id="221" name="Google Shape;221;p36"/>
          <p:cNvSpPr txBox="1"/>
          <p:nvPr/>
        </p:nvSpPr>
        <p:spPr>
          <a:xfrm>
            <a:off x="487051" y="4648175"/>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rPr b="1" i="1" lang="en" sz="9600">
                <a:solidFill>
                  <a:srgbClr val="FFFFFF"/>
                </a:solidFill>
                <a:latin typeface="Proxima Nova"/>
                <a:ea typeface="Proxima Nova"/>
                <a:cs typeface="Proxima Nova"/>
                <a:sym typeface="Proxima Nova"/>
              </a:rPr>
              <a:t>Special</a:t>
            </a:r>
            <a:br>
              <a:rPr b="1" i="1" lang="en" sz="9600">
                <a:solidFill>
                  <a:srgbClr val="FFFFFF"/>
                </a:solidFill>
                <a:latin typeface="Proxima Nova"/>
                <a:ea typeface="Proxima Nova"/>
                <a:cs typeface="Proxima Nova"/>
                <a:sym typeface="Proxima Nova"/>
              </a:rPr>
            </a:br>
            <a:r>
              <a:rPr b="1" i="1" lang="en" sz="9600">
                <a:solidFill>
                  <a:srgbClr val="FFFFFF"/>
                </a:solidFill>
                <a:latin typeface="Proxima Nova"/>
                <a:ea typeface="Proxima Nova"/>
                <a:cs typeface="Proxima Nova"/>
                <a:sym typeface="Proxima Nova"/>
              </a:rPr>
              <a:t>Information</a:t>
            </a:r>
            <a:endParaRPr b="1" i="1" sz="13300">
              <a:solidFill>
                <a:srgbClr val="FFFFFF"/>
              </a:solidFill>
              <a:latin typeface="Proxima Nova"/>
              <a:ea typeface="Proxima Nova"/>
              <a:cs typeface="Proxima Nova"/>
              <a:sym typeface="Proxima Nova"/>
            </a:endParaRPr>
          </a:p>
        </p:txBody>
      </p:sp>
      <p:sp>
        <p:nvSpPr>
          <p:cNvPr id="222" name="Google Shape;222;p36"/>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20</a:t>
            </a:r>
            <a:endParaRPr sz="1100">
              <a:solidFill>
                <a:srgbClr val="FFFFFF"/>
              </a:solidFill>
              <a:latin typeface="Proxima Nova"/>
              <a:ea typeface="Proxima Nova"/>
              <a:cs typeface="Proxima Nova"/>
              <a:sym typeface="Proxima Nova"/>
            </a:endParaRPr>
          </a:p>
        </p:txBody>
      </p:sp>
      <p:pic>
        <p:nvPicPr>
          <p:cNvPr id="223" name="Google Shape;223;p36"/>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3BD59"/>
        </a:solidFill>
      </p:bgPr>
    </p:bg>
    <p:spTree>
      <p:nvGrpSpPr>
        <p:cNvPr id="227" name="Shape 227"/>
        <p:cNvGrpSpPr/>
        <p:nvPr/>
      </p:nvGrpSpPr>
      <p:grpSpPr>
        <a:xfrm>
          <a:off x="0" y="0"/>
          <a:ext cx="0" cy="0"/>
          <a:chOff x="0" y="0"/>
          <a:chExt cx="0" cy="0"/>
        </a:xfrm>
      </p:grpSpPr>
      <p:sp>
        <p:nvSpPr>
          <p:cNvPr id="228" name="Google Shape;228;p37"/>
          <p:cNvSpPr txBox="1"/>
          <p:nvPr/>
        </p:nvSpPr>
        <p:spPr>
          <a:xfrm>
            <a:off x="489775" y="364200"/>
            <a:ext cx="6444000" cy="4665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2000"/>
              </a:spcBef>
              <a:spcAft>
                <a:spcPts val="0"/>
              </a:spcAft>
              <a:buNone/>
            </a:pPr>
            <a:r>
              <a:rPr lang="en" sz="2700">
                <a:solidFill>
                  <a:schemeClr val="lt1"/>
                </a:solidFill>
                <a:latin typeface="Proxima Nova"/>
                <a:ea typeface="Proxima Nova"/>
                <a:cs typeface="Proxima Nova"/>
                <a:sym typeface="Proxima Nova"/>
              </a:rPr>
              <a:t>Special Information</a:t>
            </a:r>
            <a:br>
              <a:rPr lang="en" sz="2700">
                <a:solidFill>
                  <a:schemeClr val="lt1"/>
                </a:solidFill>
                <a:latin typeface="Proxima Nova"/>
                <a:ea typeface="Proxima Nova"/>
                <a:cs typeface="Proxima Nova"/>
                <a:sym typeface="Proxima Nova"/>
              </a:rPr>
            </a:br>
            <a:endParaRPr sz="27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800">
                <a:solidFill>
                  <a:schemeClr val="lt1"/>
                </a:solidFill>
                <a:latin typeface="Proxima Nova"/>
                <a:ea typeface="Proxima Nova"/>
                <a:cs typeface="Proxima Nova"/>
                <a:sym typeface="Proxima Nova"/>
              </a:rPr>
              <a:t>If you have unique benefits or circumstances at your organization, create a final section to throw those policies into. This is a great catch-all place to continue adding new policies as your organization evolves and grows.	</a:t>
            </a:r>
            <a:br>
              <a:rPr lang="en" sz="1800">
                <a:solidFill>
                  <a:schemeClr val="lt1"/>
                </a:solidFill>
                <a:latin typeface="Proxima Nova"/>
                <a:ea typeface="Proxima Nova"/>
                <a:cs typeface="Proxima Nova"/>
                <a:sym typeface="Proxima Nova"/>
              </a:rPr>
            </a:br>
            <a:endParaRPr sz="1800">
              <a:solidFill>
                <a:schemeClr val="lt1"/>
              </a:solidFill>
              <a:latin typeface="Proxima Nova"/>
              <a:ea typeface="Proxima Nova"/>
              <a:cs typeface="Proxima Nova"/>
              <a:sym typeface="Proxima Nova"/>
            </a:endParaRPr>
          </a:p>
          <a:p>
            <a:pPr indent="-342900" lvl="0" marL="457200" rtl="0" algn="l">
              <a:lnSpc>
                <a:spcPct val="115000"/>
              </a:lnSpc>
              <a:spcBef>
                <a:spcPts val="0"/>
              </a:spcBef>
              <a:spcAft>
                <a:spcPts val="0"/>
              </a:spcAft>
              <a:buClr>
                <a:schemeClr val="lt1"/>
              </a:buClr>
              <a:buSzPts val="1800"/>
              <a:buFont typeface="Proxima Nova"/>
              <a:buChar char="●"/>
            </a:pPr>
            <a:r>
              <a:rPr lang="en" sz="1800">
                <a:solidFill>
                  <a:schemeClr val="lt1"/>
                </a:solidFill>
                <a:latin typeface="Proxima Nova"/>
                <a:ea typeface="Proxima Nova"/>
                <a:cs typeface="Proxima Nova"/>
                <a:sym typeface="Proxima Nova"/>
              </a:rPr>
              <a:t>Dogs at Work Policy </a:t>
            </a:r>
            <a:endParaRPr sz="1800">
              <a:solidFill>
                <a:schemeClr val="lt1"/>
              </a:solidFill>
              <a:latin typeface="Proxima Nova"/>
              <a:ea typeface="Proxima Nova"/>
              <a:cs typeface="Proxima Nova"/>
              <a:sym typeface="Proxima Nova"/>
            </a:endParaRPr>
          </a:p>
          <a:p>
            <a:pPr indent="-342900" lvl="0" marL="457200" rtl="0" algn="l">
              <a:lnSpc>
                <a:spcPct val="115000"/>
              </a:lnSpc>
              <a:spcBef>
                <a:spcPts val="0"/>
              </a:spcBef>
              <a:spcAft>
                <a:spcPts val="0"/>
              </a:spcAft>
              <a:buClr>
                <a:schemeClr val="lt1"/>
              </a:buClr>
              <a:buSzPts val="1800"/>
              <a:buFont typeface="Proxima Nova"/>
              <a:buChar char="●"/>
            </a:pPr>
            <a:r>
              <a:rPr lang="en" sz="1800">
                <a:solidFill>
                  <a:schemeClr val="lt1"/>
                </a:solidFill>
                <a:latin typeface="Proxima Nova"/>
                <a:ea typeface="Proxima Nova"/>
                <a:cs typeface="Proxima Nova"/>
                <a:sym typeface="Proxima Nova"/>
              </a:rPr>
              <a:t>Work From Home Policy</a:t>
            </a:r>
            <a:endParaRPr i="1" sz="4700">
              <a:solidFill>
                <a:schemeClr val="lt1"/>
              </a:solidFill>
              <a:latin typeface="Proxima Nova"/>
              <a:ea typeface="Proxima Nova"/>
              <a:cs typeface="Proxima Nova"/>
              <a:sym typeface="Proxima Nova"/>
            </a:endParaRPr>
          </a:p>
          <a:p>
            <a:pPr indent="0" lvl="0" marL="0" rtl="0" algn="ctr">
              <a:lnSpc>
                <a:spcPct val="100000"/>
              </a:lnSpc>
              <a:spcBef>
                <a:spcPts val="0"/>
              </a:spcBef>
              <a:spcAft>
                <a:spcPts val="0"/>
              </a:spcAft>
              <a:buNone/>
            </a:pPr>
            <a:r>
              <a:t/>
            </a:r>
            <a:endParaRPr i="1" sz="5100">
              <a:solidFill>
                <a:schemeClr val="lt1"/>
              </a:solidFill>
              <a:latin typeface="Proxima Nova"/>
              <a:ea typeface="Proxima Nova"/>
              <a:cs typeface="Proxima Nova"/>
              <a:sym typeface="Proxima Nova"/>
            </a:endParaRPr>
          </a:p>
        </p:txBody>
      </p:sp>
      <p:sp>
        <p:nvSpPr>
          <p:cNvPr id="229" name="Google Shape;229;p37"/>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21</a:t>
            </a:r>
            <a:endParaRPr sz="1100">
              <a:solidFill>
                <a:srgbClr val="FFFFFF"/>
              </a:solidFill>
              <a:latin typeface="Proxima Nova"/>
              <a:ea typeface="Proxima Nova"/>
              <a:cs typeface="Proxima Nova"/>
              <a:sym typeface="Proxima Nova"/>
            </a:endParaRPr>
          </a:p>
        </p:txBody>
      </p:sp>
      <p:pic>
        <p:nvPicPr>
          <p:cNvPr id="230" name="Google Shape;230;p37"/>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4" name="Shape 234"/>
        <p:cNvGrpSpPr/>
        <p:nvPr/>
      </p:nvGrpSpPr>
      <p:grpSpPr>
        <a:xfrm>
          <a:off x="0" y="0"/>
          <a:ext cx="0" cy="0"/>
          <a:chOff x="0" y="0"/>
          <a:chExt cx="0" cy="0"/>
        </a:xfrm>
      </p:grpSpPr>
      <p:sp>
        <p:nvSpPr>
          <p:cNvPr id="235" name="Google Shape;235;p38"/>
          <p:cNvSpPr txBox="1"/>
          <p:nvPr/>
        </p:nvSpPr>
        <p:spPr>
          <a:xfrm>
            <a:off x="328150" y="898850"/>
            <a:ext cx="6990900" cy="7095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2000"/>
              </a:spcBef>
              <a:spcAft>
                <a:spcPts val="0"/>
              </a:spcAft>
              <a:buNone/>
            </a:pPr>
            <a:r>
              <a:rPr lang="en" sz="2300">
                <a:solidFill>
                  <a:srgbClr val="335AA8"/>
                </a:solidFill>
                <a:latin typeface="Proxima Nova"/>
                <a:ea typeface="Proxima Nova"/>
                <a:cs typeface="Proxima Nova"/>
                <a:sym typeface="Proxima Nova"/>
              </a:rPr>
              <a:t>Employee Acknowledgement Form </a:t>
            </a:r>
            <a:endParaRPr sz="2300">
              <a:solidFill>
                <a:srgbClr val="335AA8"/>
              </a:solidFill>
              <a:latin typeface="Proxima Nova"/>
              <a:ea typeface="Proxima Nova"/>
              <a:cs typeface="Proxima Nova"/>
              <a:sym typeface="Proxima Nova"/>
            </a:endParaRPr>
          </a:p>
          <a:p>
            <a:pPr indent="0" lvl="0" marL="0" rtl="0" algn="l">
              <a:lnSpc>
                <a:spcPct val="115000"/>
              </a:lnSpc>
              <a:spcBef>
                <a:spcPts val="600"/>
              </a:spcBef>
              <a:spcAft>
                <a:spcPts val="0"/>
              </a:spcAft>
              <a:buNone/>
            </a:pPr>
            <a:r>
              <a:rPr lang="en" sz="1300">
                <a:solidFill>
                  <a:srgbClr val="335AA8"/>
                </a:solidFill>
                <a:latin typeface="Proxima Nova"/>
                <a:ea typeface="Proxima Nova"/>
                <a:cs typeface="Proxima Nova"/>
                <a:sym typeface="Proxima Nova"/>
              </a:rPr>
              <a:t>If </a:t>
            </a:r>
            <a:r>
              <a:rPr lang="en" sz="1300">
                <a:solidFill>
                  <a:srgbClr val="335AA8"/>
                </a:solidFill>
                <a:highlight>
                  <a:srgbClr val="FEAF02"/>
                </a:highlight>
                <a:latin typeface="Proxima Nova"/>
                <a:ea typeface="Proxima Nova"/>
                <a:cs typeface="Proxima Nova"/>
                <a:sym typeface="Proxima Nova"/>
              </a:rPr>
              <a:t>the Company </a:t>
            </a:r>
            <a:r>
              <a:rPr lang="en" sz="1300">
                <a:solidFill>
                  <a:srgbClr val="335AA8"/>
                </a:solidFill>
                <a:latin typeface="Proxima Nova"/>
                <a:ea typeface="Proxima Nova"/>
                <a:cs typeface="Proxima Nova"/>
                <a:sym typeface="Proxima Nova"/>
              </a:rPr>
              <a:t>concludes that a violation of its policies has occurred, prompt and effective remedial action will be taken. This may include discipline of the harasser/decision maker and other actions to remedy the effects of the discrimination, harassment, retaliation or failure to accommodate, and to prevent further occurrences. In addition, action may also be taken if </a:t>
            </a:r>
            <a:r>
              <a:rPr lang="en" sz="1300">
                <a:solidFill>
                  <a:srgbClr val="335AA8"/>
                </a:solidFill>
                <a:highlight>
                  <a:srgbClr val="FEAF02"/>
                </a:highlight>
                <a:latin typeface="Proxima Nova"/>
                <a:ea typeface="Proxima Nova"/>
                <a:cs typeface="Proxima Nova"/>
                <a:sym typeface="Proxima Nova"/>
              </a:rPr>
              <a:t>the Company</a:t>
            </a:r>
            <a:r>
              <a:rPr lang="en" sz="1300">
                <a:solidFill>
                  <a:srgbClr val="335AA8"/>
                </a:solidFill>
                <a:latin typeface="Proxima Nova"/>
                <a:ea typeface="Proxima Nova"/>
                <a:cs typeface="Proxima Nova"/>
                <a:sym typeface="Proxima Nova"/>
              </a:rPr>
              <a:t> concludes that other violations of workplace policies have occurred. No action will be taken against any employee who in good faith files a complaint under this procedure or assists in the investigation of such a complaint. Employees who believe they have been retaliated against for having used this complaint procedure or participated in an investigation must promptly notify any member of the Human Resources staff so such concerns can be investigated. Appropriate corrective measures will be taken if allegations of retaliation are substantiated. </a:t>
            </a:r>
            <a:endParaRPr sz="13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rgbClr val="335AA8"/>
              </a:solidFill>
              <a:latin typeface="Proxima Nova"/>
              <a:ea typeface="Proxima Nova"/>
              <a:cs typeface="Proxima Nova"/>
              <a:sym typeface="Proxima Nova"/>
            </a:endParaRPr>
          </a:p>
          <a:p>
            <a:pPr indent="0" lvl="0" marL="54356" marR="1661265" rtl="0" algn="l">
              <a:lnSpc>
                <a:spcPct val="449820"/>
              </a:lnSpc>
              <a:spcBef>
                <a:spcPts val="1934"/>
              </a:spcBef>
              <a:spcAft>
                <a:spcPts val="0"/>
              </a:spcAft>
              <a:buNone/>
            </a:pPr>
            <a:r>
              <a:rPr lang="en" sz="1300">
                <a:solidFill>
                  <a:srgbClr val="335AA8"/>
                </a:solidFill>
                <a:latin typeface="Proxima Nova"/>
                <a:ea typeface="Proxima Nova"/>
                <a:cs typeface="Proxima Nova"/>
                <a:sym typeface="Proxima Nova"/>
              </a:rPr>
              <a:t>Employee’s Name (printed): ________________________________ </a:t>
            </a:r>
            <a:endParaRPr sz="1300">
              <a:solidFill>
                <a:srgbClr val="335AA8"/>
              </a:solidFill>
              <a:latin typeface="Proxima Nova"/>
              <a:ea typeface="Proxima Nova"/>
              <a:cs typeface="Proxima Nova"/>
              <a:sym typeface="Proxima Nova"/>
            </a:endParaRPr>
          </a:p>
          <a:p>
            <a:pPr indent="0" lvl="0" marL="54356" marR="1661265" rtl="0" algn="l">
              <a:lnSpc>
                <a:spcPct val="449820"/>
              </a:lnSpc>
              <a:spcBef>
                <a:spcPts val="1934"/>
              </a:spcBef>
              <a:spcAft>
                <a:spcPts val="0"/>
              </a:spcAft>
              <a:buNone/>
            </a:pPr>
            <a:r>
              <a:rPr lang="en" sz="1300">
                <a:solidFill>
                  <a:srgbClr val="335AA8"/>
                </a:solidFill>
                <a:latin typeface="Proxima Nova"/>
                <a:ea typeface="Proxima Nova"/>
                <a:cs typeface="Proxima Nova"/>
                <a:sym typeface="Proxima Nova"/>
              </a:rPr>
              <a:t>Employee’s Signature: ___________________________________ </a:t>
            </a:r>
            <a:endParaRPr sz="1300">
              <a:solidFill>
                <a:srgbClr val="335AA8"/>
              </a:solidFill>
              <a:latin typeface="Proxima Nova"/>
              <a:ea typeface="Proxima Nova"/>
              <a:cs typeface="Proxima Nova"/>
              <a:sym typeface="Proxima Nova"/>
            </a:endParaRPr>
          </a:p>
          <a:p>
            <a:pPr indent="0" lvl="0" marL="54356" marR="1661265" rtl="0" algn="l">
              <a:lnSpc>
                <a:spcPct val="449820"/>
              </a:lnSpc>
              <a:spcBef>
                <a:spcPts val="1934"/>
              </a:spcBef>
              <a:spcAft>
                <a:spcPts val="0"/>
              </a:spcAft>
              <a:buNone/>
            </a:pPr>
            <a:r>
              <a:rPr lang="en" sz="1300">
                <a:solidFill>
                  <a:srgbClr val="335AA8"/>
                </a:solidFill>
                <a:latin typeface="Proxima Nova"/>
                <a:ea typeface="Proxima Nova"/>
                <a:cs typeface="Proxima Nova"/>
                <a:sym typeface="Proxima Nova"/>
              </a:rPr>
              <a:t>Date: __________________________________ </a:t>
            </a:r>
            <a:endParaRPr>
              <a:solidFill>
                <a:srgbClr val="335AA8"/>
              </a:solidFill>
              <a:latin typeface="Proxima Nova"/>
              <a:ea typeface="Proxima Nova"/>
              <a:cs typeface="Proxima Nova"/>
              <a:sym typeface="Proxima Nova"/>
            </a:endParaRPr>
          </a:p>
        </p:txBody>
      </p:sp>
      <p:sp>
        <p:nvSpPr>
          <p:cNvPr id="236" name="Google Shape;236;p38"/>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335AA8"/>
                </a:solidFill>
                <a:highlight>
                  <a:schemeClr val="accent4"/>
                </a:highlight>
                <a:latin typeface="Proxima Nova"/>
                <a:ea typeface="Proxima Nova"/>
                <a:cs typeface="Proxima Nova"/>
                <a:sym typeface="Proxima Nova"/>
              </a:rPr>
              <a:t>Organization</a:t>
            </a:r>
            <a:r>
              <a:rPr lang="en" sz="1100">
                <a:solidFill>
                  <a:srgbClr val="335AA8"/>
                </a:solidFill>
                <a:latin typeface="Proxima Nova"/>
                <a:ea typeface="Proxima Nova"/>
                <a:cs typeface="Proxima Nova"/>
                <a:sym typeface="Proxima Nova"/>
              </a:rPr>
              <a:t> Employee Handbook 										22</a:t>
            </a:r>
            <a:endParaRPr sz="1100">
              <a:solidFill>
                <a:srgbClr val="335AA8"/>
              </a:solidFill>
              <a:latin typeface="Proxima Nova"/>
              <a:ea typeface="Proxima Nova"/>
              <a:cs typeface="Proxima Nova"/>
              <a:sym typeface="Proxima Nova"/>
            </a:endParaRPr>
          </a:p>
        </p:txBody>
      </p:sp>
      <p:pic>
        <p:nvPicPr>
          <p:cNvPr id="237" name="Google Shape;237;p38"/>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39"/>
          <p:cNvSpPr txBox="1"/>
          <p:nvPr/>
        </p:nvSpPr>
        <p:spPr>
          <a:xfrm>
            <a:off x="1141350" y="4363225"/>
            <a:ext cx="5489700" cy="665700"/>
          </a:xfrm>
          <a:prstGeom prst="rect">
            <a:avLst/>
          </a:prstGeom>
          <a:noFill/>
          <a:ln>
            <a:noFill/>
          </a:ln>
        </p:spPr>
        <p:txBody>
          <a:bodyPr anchorCtr="0" anchor="t" bIns="91425" lIns="91425" spcFirstLastPara="1" rIns="91425" wrap="square" tIns="91425">
            <a:noAutofit/>
          </a:bodyPr>
          <a:lstStyle/>
          <a:p>
            <a:pPr indent="0" lvl="0" marL="0" rtl="0" algn="ctr">
              <a:lnSpc>
                <a:spcPct val="65000"/>
              </a:lnSpc>
              <a:spcBef>
                <a:spcPts val="0"/>
              </a:spcBef>
              <a:spcAft>
                <a:spcPts val="0"/>
              </a:spcAft>
              <a:buNone/>
            </a:pPr>
            <a:r>
              <a:rPr lang="en" sz="6700">
                <a:solidFill>
                  <a:srgbClr val="FFFFFF"/>
                </a:solidFill>
                <a:latin typeface="Proxima Nova Extrabold"/>
                <a:ea typeface="Proxima Nova Extrabold"/>
                <a:cs typeface="Proxima Nova Extrabold"/>
                <a:sym typeface="Proxima Nova Extrabold"/>
              </a:rPr>
              <a:t>THANK YOU</a:t>
            </a:r>
            <a:endParaRPr sz="1600"/>
          </a:p>
        </p:txBody>
      </p:sp>
      <p:pic>
        <p:nvPicPr>
          <p:cNvPr id="243" name="Google Shape;243;p39"/>
          <p:cNvPicPr preferRelativeResize="0"/>
          <p:nvPr/>
        </p:nvPicPr>
        <p:blipFill>
          <a:blip r:embed="rId3">
            <a:alphaModFix/>
          </a:blip>
          <a:stretch>
            <a:fillRect/>
          </a:stretch>
        </p:blipFill>
        <p:spPr>
          <a:xfrm>
            <a:off x="2971800" y="5623900"/>
            <a:ext cx="1828800" cy="5619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7FDB"/>
        </a:solidFill>
      </p:bgPr>
    </p:bg>
    <p:spTree>
      <p:nvGrpSpPr>
        <p:cNvPr id="71" name="Shape 71"/>
        <p:cNvGrpSpPr/>
        <p:nvPr/>
      </p:nvGrpSpPr>
      <p:grpSpPr>
        <a:xfrm>
          <a:off x="0" y="0"/>
          <a:ext cx="0" cy="0"/>
          <a:chOff x="0" y="0"/>
          <a:chExt cx="0" cy="0"/>
        </a:xfrm>
      </p:grpSpPr>
      <p:sp>
        <p:nvSpPr>
          <p:cNvPr id="72" name="Google Shape;72;p18"/>
          <p:cNvSpPr txBox="1"/>
          <p:nvPr/>
        </p:nvSpPr>
        <p:spPr>
          <a:xfrm>
            <a:off x="485675" y="429700"/>
            <a:ext cx="5378700" cy="1045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300"/>
              </a:spcAft>
              <a:buNone/>
            </a:pPr>
            <a:r>
              <a:rPr lang="en" sz="2600">
                <a:solidFill>
                  <a:schemeClr val="lt1"/>
                </a:solidFill>
                <a:latin typeface="Proxima Nova"/>
                <a:ea typeface="Proxima Nova"/>
                <a:cs typeface="Proxima Nova"/>
                <a:sym typeface="Proxima Nova"/>
              </a:rPr>
              <a:t>Tips For Adapting This Guide For Your Organization</a:t>
            </a:r>
            <a:endParaRPr sz="2600">
              <a:solidFill>
                <a:schemeClr val="lt1"/>
              </a:solidFill>
              <a:latin typeface="Proxima Nova"/>
              <a:ea typeface="Proxima Nova"/>
              <a:cs typeface="Proxima Nova"/>
              <a:sym typeface="Proxima Nova"/>
            </a:endParaRPr>
          </a:p>
        </p:txBody>
      </p:sp>
      <p:sp>
        <p:nvSpPr>
          <p:cNvPr id="73" name="Google Shape;73;p18"/>
          <p:cNvSpPr txBox="1"/>
          <p:nvPr/>
        </p:nvSpPr>
        <p:spPr>
          <a:xfrm>
            <a:off x="485675" y="1543950"/>
            <a:ext cx="7215900" cy="7890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800">
                <a:solidFill>
                  <a:srgbClr val="FEAF02"/>
                </a:solidFill>
                <a:latin typeface="Proxima Nova"/>
                <a:ea typeface="Proxima Nova"/>
                <a:cs typeface="Proxima Nova"/>
                <a:sym typeface="Proxima Nova"/>
              </a:rPr>
              <a:t>Making the Template Your Own - How to Edit Google Sheets Formatting</a:t>
            </a:r>
            <a:br>
              <a:rPr b="1" lang="en" sz="1800">
                <a:solidFill>
                  <a:srgbClr val="FEAF02"/>
                </a:solidFill>
                <a:latin typeface="Proxima Nova"/>
                <a:ea typeface="Proxima Nova"/>
                <a:cs typeface="Proxima Nova"/>
                <a:sym typeface="Proxima Nova"/>
              </a:rPr>
            </a:br>
            <a:r>
              <a:rPr b="1" i="1" lang="en">
                <a:solidFill>
                  <a:srgbClr val="FEAF02"/>
                </a:solidFill>
                <a:latin typeface="Proxima Nova"/>
                <a:ea typeface="Proxima Nova"/>
                <a:cs typeface="Proxima Nova"/>
                <a:sym typeface="Proxima Nova"/>
              </a:rPr>
              <a:t>*Note, this may be in a PowerPoint format depending on your software.</a:t>
            </a:r>
            <a:br>
              <a:rPr b="1" i="1" lang="en">
                <a:solidFill>
                  <a:srgbClr val="FEAF02"/>
                </a:solidFill>
                <a:latin typeface="Proxima Nova"/>
                <a:ea typeface="Proxima Nova"/>
                <a:cs typeface="Proxima Nova"/>
                <a:sym typeface="Proxima Nova"/>
              </a:rPr>
            </a:br>
            <a:endParaRPr b="1" i="1" sz="1000">
              <a:solidFill>
                <a:srgbClr val="FEAF02"/>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As we’ve covered, your handbook should reflect your organization’s brand. Here are a few tips for making the handbook your own.</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Add your organization’s logo</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Be sure to swap out the generic logo for your own in the footer. To do so, click on the generic logo and right click - delete. Then, add your own by clicking Insert - photo - upload from your computer. Add your logo to each page you want it on or move it to a different location on the page.</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Add your organization’s brand colors</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To change the text or background color to your brand colors, click the “Text Color” or “Background Color”  icons on the top Google Sheets navigation. Under “Custom,” click the plus sign and add in the HEX versions of your brand colors.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Table of Contents</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Be sure to swap out the page numbers in your table of contents to reflect where your sections start once you have added all of your information into the template.</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Remove helper text</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Remember that much of this template (like this page) is helper text. Be sure to remove all of those sections before finalizing your handbook.</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Change all highlighted “your organization” text holders to your name</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Anywhere you see highlighted text, be sure to replace it with your organization’s name</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300">
                <a:solidFill>
                  <a:schemeClr val="lt1"/>
                </a:solidFill>
                <a:latin typeface="Proxima Nova"/>
                <a:ea typeface="Proxima Nova"/>
                <a:cs typeface="Proxima Nova"/>
                <a:sym typeface="Proxima Nova"/>
              </a:rPr>
              <a:t>Insert team photos or branded graphics throughout</a:t>
            </a:r>
            <a:endParaRPr b="1"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lang="en" sz="1300">
                <a:solidFill>
                  <a:schemeClr val="lt1"/>
                </a:solidFill>
                <a:latin typeface="Proxima Nova"/>
                <a:ea typeface="Proxima Nova"/>
                <a:cs typeface="Proxima Nova"/>
                <a:sym typeface="Proxima Nova"/>
              </a:rPr>
              <a:t>This document should represent your brand well, so feel free to add in photos of your team, icons, or graphics of things like your values, mission statement, etc. to make this guide your own.</a:t>
            </a:r>
            <a:endParaRPr sz="13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300">
              <a:solidFill>
                <a:schemeClr val="lt1"/>
              </a:solidFill>
              <a:latin typeface="Proxima Nova"/>
              <a:ea typeface="Proxima Nova"/>
              <a:cs typeface="Proxima Nova"/>
              <a:sym typeface="Proxima Nova"/>
            </a:endParaRPr>
          </a:p>
        </p:txBody>
      </p:sp>
      <p:sp>
        <p:nvSpPr>
          <p:cNvPr id="74" name="Google Shape;74;p18"/>
          <p:cNvSpPr txBox="1"/>
          <p:nvPr/>
        </p:nvSpPr>
        <p:spPr>
          <a:xfrm>
            <a:off x="556400" y="9487050"/>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chemeClr val="lt1"/>
                </a:solidFill>
                <a:highlight>
                  <a:schemeClr val="accent4"/>
                </a:highlight>
                <a:latin typeface="Proxima Nova"/>
                <a:ea typeface="Proxima Nova"/>
                <a:cs typeface="Proxima Nova"/>
                <a:sym typeface="Proxima Nova"/>
              </a:rPr>
              <a:t>Organization</a:t>
            </a:r>
            <a:r>
              <a:rPr lang="en" sz="1100">
                <a:solidFill>
                  <a:schemeClr val="lt1"/>
                </a:solidFill>
                <a:latin typeface="Proxima Nova"/>
                <a:ea typeface="Proxima Nova"/>
                <a:cs typeface="Proxima Nova"/>
                <a:sym typeface="Proxima Nova"/>
              </a:rPr>
              <a:t> Employee Handbook 										2</a:t>
            </a:r>
            <a:endParaRPr sz="1100">
              <a:solidFill>
                <a:schemeClr val="lt1"/>
              </a:solidFill>
              <a:latin typeface="Proxima Nova"/>
              <a:ea typeface="Proxima Nova"/>
              <a:cs typeface="Proxima Nova"/>
              <a:sym typeface="Proxima Nov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9"/>
          <p:cNvSpPr txBox="1"/>
          <p:nvPr/>
        </p:nvSpPr>
        <p:spPr>
          <a:xfrm>
            <a:off x="527175" y="730125"/>
            <a:ext cx="6445800" cy="6758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2000"/>
              </a:spcBef>
              <a:spcAft>
                <a:spcPts val="0"/>
              </a:spcAft>
              <a:buClr>
                <a:schemeClr val="dk1"/>
              </a:buClr>
              <a:buSzPts val="1100"/>
              <a:buFont typeface="Arial"/>
              <a:buNone/>
            </a:pPr>
            <a:r>
              <a:rPr lang="en" sz="2300">
                <a:solidFill>
                  <a:srgbClr val="335AA8"/>
                </a:solidFill>
                <a:latin typeface="Proxima Nova"/>
                <a:ea typeface="Proxima Nova"/>
                <a:cs typeface="Proxima Nova"/>
                <a:sym typeface="Proxima Nova"/>
              </a:rPr>
              <a:t>Table of Contents</a:t>
            </a:r>
            <a:endParaRPr sz="2300">
              <a:solidFill>
                <a:srgbClr val="335AA8"/>
              </a:solidFill>
              <a:latin typeface="Proxima Nova"/>
              <a:ea typeface="Proxima Nova"/>
              <a:cs typeface="Proxima Nova"/>
              <a:sym typeface="Proxima Nova"/>
            </a:endParaRPr>
          </a:p>
          <a:p>
            <a:pPr indent="0" lvl="0" marL="0" rtl="0" algn="l">
              <a:lnSpc>
                <a:spcPct val="115000"/>
              </a:lnSpc>
              <a:spcBef>
                <a:spcPts val="600"/>
              </a:spcBef>
              <a:spcAft>
                <a:spcPts val="0"/>
              </a:spcAft>
              <a:buClr>
                <a:schemeClr val="dk1"/>
              </a:buClr>
              <a:buSzPts val="1100"/>
              <a:buFont typeface="Arial"/>
              <a:buNone/>
            </a:pPr>
            <a:r>
              <a:rPr lang="en">
                <a:solidFill>
                  <a:srgbClr val="335AA8"/>
                </a:solidFill>
                <a:latin typeface="Proxima Nova"/>
                <a:ea typeface="Proxima Nova"/>
                <a:cs typeface="Proxima Nova"/>
                <a:sym typeface="Proxima Nova"/>
              </a:rPr>
              <a:t>Your Employee Handbook is going to be extensive, help your team out by creating a table of contents for easy searchability. </a:t>
            </a:r>
            <a:endParaRPr>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a:solidFill>
                  <a:srgbClr val="FF0000"/>
                </a:solidFill>
                <a:latin typeface="Proxima Nova"/>
                <a:ea typeface="Proxima Nova"/>
                <a:cs typeface="Proxima Nova"/>
                <a:sym typeface="Proxima Nova"/>
              </a:rPr>
              <a:t>*Note: It’s best to update your table of contents after you finalize the handbook so you can make sure each section is represented accurately. </a:t>
            </a:r>
            <a:endParaRPr>
              <a:solidFill>
                <a:srgbClr val="FF0000"/>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Welcome . . . . . . .5</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Organization’s Core Values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7</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uFill>
                  <a:noFill/>
                </a:uFill>
                <a:latin typeface="Proxima Nova"/>
                <a:ea typeface="Proxima Nova"/>
                <a:cs typeface="Proxima Nova"/>
                <a:sym typeface="Proxima Nova"/>
                <a:hlinkClick r:id="rId3">
                  <a:extLst>
                    <a:ext uri="{A12FA001-AC4F-418D-AE19-62706E023703}">
                      <ahyp:hlinkClr val="tx"/>
                    </a:ext>
                  </a:extLst>
                </a:hlinkClick>
              </a:rPr>
              <a:t>Governing Laws</a:t>
            </a:r>
            <a:r>
              <a:rPr lang="en" sz="1800">
                <a:solidFill>
                  <a:srgbClr val="335AA8"/>
                </a:solidFill>
                <a:latin typeface="Proxima Nova"/>
                <a:ea typeface="Proxima Nova"/>
                <a:cs typeface="Proxima Nova"/>
                <a:sym typeface="Proxima Nova"/>
              </a:rPr>
              <a:t> </a:t>
            </a:r>
            <a:r>
              <a:rPr b="1" lang="en" sz="1800">
                <a:solidFill>
                  <a:srgbClr val="335AA8"/>
                </a:solidFill>
                <a:latin typeface="Proxima Nova"/>
                <a:ea typeface="Proxima Nova"/>
                <a:cs typeface="Proxima Nova"/>
                <a:sym typeface="Proxima Nova"/>
              </a:rPr>
              <a:t>. . . . . . .9</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None/>
            </a:pPr>
            <a:r>
              <a:rPr b="1" lang="en" sz="1800">
                <a:solidFill>
                  <a:srgbClr val="335AA8"/>
                </a:solidFill>
                <a:latin typeface="Proxima Nova"/>
                <a:ea typeface="Proxima Nova"/>
                <a:cs typeface="Proxima Nova"/>
                <a:sym typeface="Proxima Nova"/>
              </a:rPr>
              <a:t>Employment Status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11</a:t>
            </a:r>
            <a:endParaRPr b="1"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Workplace Safety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 13</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Organization Policy and Procedures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15</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uFill>
                  <a:noFill/>
                </a:uFill>
                <a:latin typeface="Proxima Nova"/>
                <a:ea typeface="Proxima Nova"/>
                <a:cs typeface="Proxima Nova"/>
                <a:sym typeface="Proxima Nova"/>
                <a:hlinkClick r:id="rId4">
                  <a:extLst>
                    <a:ext uri="{A12FA001-AC4F-418D-AE19-62706E023703}">
                      <ahyp:hlinkClr val="tx"/>
                    </a:ext>
                  </a:extLst>
                </a:hlinkClick>
              </a:rPr>
              <a:t>PTO</a:t>
            </a:r>
            <a:r>
              <a:rPr b="1" lang="en" sz="1800">
                <a:solidFill>
                  <a:srgbClr val="335AA8"/>
                </a:solidFill>
                <a:latin typeface="Proxima Nova"/>
                <a:ea typeface="Proxima Nova"/>
                <a:cs typeface="Proxima Nova"/>
                <a:sym typeface="Proxima Nova"/>
              </a:rPr>
              <a:t> &amp; </a:t>
            </a:r>
            <a:r>
              <a:rPr b="1" lang="en" sz="1800">
                <a:solidFill>
                  <a:srgbClr val="335AA8"/>
                </a:solidFill>
                <a:latin typeface="Proxima Nova"/>
                <a:ea typeface="Proxima Nova"/>
                <a:cs typeface="Proxima Nova"/>
                <a:sym typeface="Proxima Nova"/>
              </a:rPr>
              <a:t>Leaves of Absences . . . . . . .</a:t>
            </a:r>
            <a:r>
              <a:rPr b="1" lang="en" sz="1800">
                <a:solidFill>
                  <a:srgbClr val="335AA8"/>
                </a:solidFill>
                <a:latin typeface="Proxima Nova"/>
                <a:ea typeface="Proxima Nova"/>
                <a:cs typeface="Proxima Nova"/>
                <a:sym typeface="Proxima Nova"/>
              </a:rPr>
              <a:t>17</a:t>
            </a:r>
            <a:endParaRPr sz="1800">
              <a:solidFill>
                <a:srgbClr val="335AA8"/>
              </a:solidFill>
              <a:latin typeface="Proxima Nova"/>
              <a:ea typeface="Proxima Nova"/>
              <a:cs typeface="Proxima Nova"/>
              <a:sym typeface="Proxima Nova"/>
            </a:endParaRPr>
          </a:p>
          <a:p>
            <a:pPr indent="0" lvl="0" marL="0" rtl="0" algn="l">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Evaluation, Discipline and Termination Policy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19</a:t>
            </a:r>
            <a:endParaRPr sz="1800">
              <a:solidFill>
                <a:srgbClr val="335AA8"/>
              </a:solidFill>
              <a:latin typeface="Proxima Nova"/>
              <a:ea typeface="Proxima Nova"/>
              <a:cs typeface="Proxima Nova"/>
              <a:sym typeface="Proxima Nova"/>
            </a:endParaRPr>
          </a:p>
          <a:p>
            <a:pPr indent="0" lvl="0" marL="0" rtl="0" algn="l">
              <a:lnSpc>
                <a:spcPct val="150000"/>
              </a:lnSpc>
              <a:spcBef>
                <a:spcPts val="100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Special Information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21	</a:t>
            </a:r>
            <a:endParaRPr sz="1800">
              <a:solidFill>
                <a:srgbClr val="335AA8"/>
              </a:solidFill>
              <a:latin typeface="Proxima Nova"/>
              <a:ea typeface="Proxima Nova"/>
              <a:cs typeface="Proxima Nova"/>
              <a:sym typeface="Proxima Nova"/>
            </a:endParaRPr>
          </a:p>
          <a:p>
            <a:pPr indent="0" lvl="0" marL="0" rtl="0" algn="l">
              <a:lnSpc>
                <a:spcPct val="150000"/>
              </a:lnSpc>
              <a:spcBef>
                <a:spcPts val="0"/>
              </a:spcBef>
              <a:spcAft>
                <a:spcPts val="0"/>
              </a:spcAft>
              <a:buClr>
                <a:schemeClr val="dk1"/>
              </a:buClr>
              <a:buSzPts val="1100"/>
              <a:buFont typeface="Arial"/>
              <a:buNone/>
            </a:pPr>
            <a:r>
              <a:rPr b="1" lang="en" sz="1800">
                <a:solidFill>
                  <a:srgbClr val="335AA8"/>
                </a:solidFill>
                <a:latin typeface="Proxima Nova"/>
                <a:ea typeface="Proxima Nova"/>
                <a:cs typeface="Proxima Nova"/>
                <a:sym typeface="Proxima Nova"/>
              </a:rPr>
              <a:t>Employee Acknowledgement Form </a:t>
            </a:r>
            <a:r>
              <a:rPr b="1" lang="en" sz="1800">
                <a:solidFill>
                  <a:srgbClr val="335AA8"/>
                </a:solidFill>
                <a:latin typeface="Proxima Nova"/>
                <a:ea typeface="Proxima Nova"/>
                <a:cs typeface="Proxima Nova"/>
                <a:sym typeface="Proxima Nova"/>
              </a:rPr>
              <a:t>. . . . . . .</a:t>
            </a:r>
            <a:r>
              <a:rPr b="1" lang="en" sz="1800">
                <a:solidFill>
                  <a:srgbClr val="335AA8"/>
                </a:solidFill>
                <a:latin typeface="Proxima Nova"/>
                <a:ea typeface="Proxima Nova"/>
                <a:cs typeface="Proxima Nova"/>
                <a:sym typeface="Proxima Nova"/>
              </a:rPr>
              <a:t>24</a:t>
            </a:r>
            <a:endParaRPr sz="1800">
              <a:solidFill>
                <a:srgbClr val="335AA8"/>
              </a:solidFill>
              <a:latin typeface="Proxima Nova"/>
              <a:ea typeface="Proxima Nova"/>
              <a:cs typeface="Proxima Nova"/>
              <a:sym typeface="Proxima Nova"/>
            </a:endParaRPr>
          </a:p>
          <a:p>
            <a:pPr indent="0" lvl="0" marL="0" rtl="0" algn="l">
              <a:lnSpc>
                <a:spcPct val="100000"/>
              </a:lnSpc>
              <a:spcBef>
                <a:spcPts val="1200"/>
              </a:spcBef>
              <a:spcAft>
                <a:spcPts val="0"/>
              </a:spcAft>
              <a:buNone/>
            </a:pPr>
            <a:r>
              <a:t/>
            </a:r>
            <a:endParaRPr sz="1600">
              <a:solidFill>
                <a:srgbClr val="335AA8"/>
              </a:solidFill>
              <a:latin typeface="Proxima Nova"/>
              <a:ea typeface="Proxima Nova"/>
              <a:cs typeface="Proxima Nova"/>
              <a:sym typeface="Proxima Nova"/>
            </a:endParaRPr>
          </a:p>
        </p:txBody>
      </p:sp>
      <p:sp>
        <p:nvSpPr>
          <p:cNvPr id="80" name="Google Shape;80;p19"/>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335AA8"/>
                </a:solidFill>
                <a:highlight>
                  <a:schemeClr val="accent4"/>
                </a:highlight>
                <a:latin typeface="Proxima Nova"/>
                <a:ea typeface="Proxima Nova"/>
                <a:cs typeface="Proxima Nova"/>
                <a:sym typeface="Proxima Nova"/>
              </a:rPr>
              <a:t>Organization</a:t>
            </a:r>
            <a:r>
              <a:rPr lang="en" sz="1100">
                <a:solidFill>
                  <a:srgbClr val="335AA8"/>
                </a:solidFill>
                <a:latin typeface="Proxima Nova"/>
                <a:ea typeface="Proxima Nova"/>
                <a:cs typeface="Proxima Nova"/>
                <a:sym typeface="Proxima Nova"/>
              </a:rPr>
              <a:t> Employee Handbook 										3</a:t>
            </a:r>
            <a:endParaRPr sz="1100">
              <a:solidFill>
                <a:srgbClr val="335AA8"/>
              </a:solidFill>
              <a:latin typeface="Proxima Nova"/>
              <a:ea typeface="Proxima Nova"/>
              <a:cs typeface="Proxima Nova"/>
              <a:sym typeface="Proxima Nova"/>
            </a:endParaRPr>
          </a:p>
        </p:txBody>
      </p:sp>
      <p:pic>
        <p:nvPicPr>
          <p:cNvPr id="81" name="Google Shape;81;p19"/>
          <p:cNvPicPr preferRelativeResize="0"/>
          <p:nvPr/>
        </p:nvPicPr>
        <p:blipFill>
          <a:blip r:embed="rId5">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545A4"/>
        </a:solidFill>
      </p:bgPr>
    </p:bg>
    <p:spTree>
      <p:nvGrpSpPr>
        <p:cNvPr id="85" name="Shape 85"/>
        <p:cNvGrpSpPr/>
        <p:nvPr/>
      </p:nvGrpSpPr>
      <p:grpSpPr>
        <a:xfrm>
          <a:off x="0" y="0"/>
          <a:ext cx="0" cy="0"/>
          <a:chOff x="0" y="0"/>
          <a:chExt cx="0" cy="0"/>
        </a:xfrm>
      </p:grpSpPr>
      <p:sp>
        <p:nvSpPr>
          <p:cNvPr id="86" name="Google Shape;86;p20"/>
          <p:cNvSpPr/>
          <p:nvPr/>
        </p:nvSpPr>
        <p:spPr>
          <a:xfrm>
            <a:off x="28525" y="28525"/>
            <a:ext cx="7772400" cy="10058400"/>
          </a:xfrm>
          <a:prstGeom prst="rect">
            <a:avLst/>
          </a:prstGeom>
          <a:solidFill>
            <a:srgbClr val="4545A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545A4"/>
              </a:solidFill>
              <a:highlight>
                <a:srgbClr val="4545A4"/>
              </a:highlight>
            </a:endParaRPr>
          </a:p>
        </p:txBody>
      </p:sp>
      <p:sp>
        <p:nvSpPr>
          <p:cNvPr id="87" name="Google Shape;87;p20"/>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4</a:t>
            </a:r>
            <a:endParaRPr sz="1100">
              <a:solidFill>
                <a:srgbClr val="FFFFFF"/>
              </a:solidFill>
              <a:latin typeface="Proxima Nova"/>
              <a:ea typeface="Proxima Nova"/>
              <a:cs typeface="Proxima Nova"/>
              <a:sym typeface="Proxima Nova"/>
            </a:endParaRPr>
          </a:p>
        </p:txBody>
      </p:sp>
      <p:pic>
        <p:nvPicPr>
          <p:cNvPr id="88" name="Google Shape;88;p20"/>
          <p:cNvPicPr preferRelativeResize="0"/>
          <p:nvPr/>
        </p:nvPicPr>
        <p:blipFill>
          <a:blip r:embed="rId3">
            <a:alphaModFix/>
          </a:blip>
          <a:stretch>
            <a:fillRect/>
          </a:stretch>
        </p:blipFill>
        <p:spPr>
          <a:xfrm>
            <a:off x="5700354" y="9361752"/>
            <a:ext cx="1152021" cy="354000"/>
          </a:xfrm>
          <a:prstGeom prst="rect">
            <a:avLst/>
          </a:prstGeom>
          <a:noFill/>
          <a:ln>
            <a:noFill/>
          </a:ln>
        </p:spPr>
      </p:pic>
      <p:sp>
        <p:nvSpPr>
          <p:cNvPr id="89" name="Google Shape;89;p20"/>
          <p:cNvSpPr txBox="1"/>
          <p:nvPr/>
        </p:nvSpPr>
        <p:spPr>
          <a:xfrm>
            <a:off x="487051" y="44199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10000">
                <a:solidFill>
                  <a:srgbClr val="FFFFFF"/>
                </a:solidFill>
                <a:latin typeface="Proxima Nova"/>
                <a:ea typeface="Proxima Nova"/>
                <a:cs typeface="Proxima Nova"/>
                <a:sym typeface="Proxima Nova"/>
              </a:rPr>
              <a:t>Welcome</a:t>
            </a:r>
            <a:endParaRPr b="1" i="1" sz="10000">
              <a:solidFill>
                <a:srgbClr val="FFFFFF"/>
              </a:solidFill>
              <a:latin typeface="Proxima Nova"/>
              <a:ea typeface="Proxima Nova"/>
              <a:cs typeface="Proxima Nova"/>
              <a:sym typeface="Proxima Nov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1"/>
          <p:cNvSpPr/>
          <p:nvPr/>
        </p:nvSpPr>
        <p:spPr>
          <a:xfrm>
            <a:off x="28525" y="28525"/>
            <a:ext cx="7772400" cy="10058400"/>
          </a:xfrm>
          <a:prstGeom prst="rect">
            <a:avLst/>
          </a:prstGeom>
          <a:solidFill>
            <a:srgbClr val="4545A4"/>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4545A4"/>
              </a:solidFill>
              <a:highlight>
                <a:srgbClr val="4545A4"/>
              </a:highlight>
            </a:endParaRPr>
          </a:p>
        </p:txBody>
      </p:sp>
      <p:pic>
        <p:nvPicPr>
          <p:cNvPr id="95" name="Google Shape;95;p21"/>
          <p:cNvPicPr preferRelativeResize="0"/>
          <p:nvPr/>
        </p:nvPicPr>
        <p:blipFill>
          <a:blip r:embed="rId3">
            <a:alphaModFix/>
          </a:blip>
          <a:stretch>
            <a:fillRect/>
          </a:stretch>
        </p:blipFill>
        <p:spPr>
          <a:xfrm>
            <a:off x="1691577" y="5200399"/>
            <a:ext cx="4389250" cy="4222449"/>
          </a:xfrm>
          <a:prstGeom prst="rect">
            <a:avLst/>
          </a:prstGeom>
          <a:noFill/>
          <a:ln>
            <a:noFill/>
          </a:ln>
        </p:spPr>
      </p:pic>
      <p:sp>
        <p:nvSpPr>
          <p:cNvPr id="96" name="Google Shape;96;p21"/>
          <p:cNvSpPr txBox="1"/>
          <p:nvPr/>
        </p:nvSpPr>
        <p:spPr>
          <a:xfrm>
            <a:off x="470825" y="616000"/>
            <a:ext cx="3652500" cy="8496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0"/>
              </a:spcBef>
              <a:spcAft>
                <a:spcPts val="0"/>
              </a:spcAft>
              <a:buNone/>
            </a:pPr>
            <a:r>
              <a:rPr b="1" lang="en" sz="5400">
                <a:solidFill>
                  <a:schemeClr val="lt1"/>
                </a:solidFill>
                <a:latin typeface="Proxima Nova"/>
                <a:ea typeface="Proxima Nova"/>
                <a:cs typeface="Proxima Nova"/>
                <a:sym typeface="Proxima Nova"/>
              </a:rPr>
              <a:t>Welcome</a:t>
            </a:r>
            <a:endParaRPr sz="5400">
              <a:solidFill>
                <a:schemeClr val="lt1"/>
              </a:solidFill>
            </a:endParaRPr>
          </a:p>
        </p:txBody>
      </p:sp>
      <p:sp>
        <p:nvSpPr>
          <p:cNvPr id="97" name="Google Shape;97;p21"/>
          <p:cNvSpPr txBox="1"/>
          <p:nvPr/>
        </p:nvSpPr>
        <p:spPr>
          <a:xfrm>
            <a:off x="584975" y="1526575"/>
            <a:ext cx="6891000" cy="3263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600">
                <a:solidFill>
                  <a:schemeClr val="lt1"/>
                </a:solidFill>
                <a:latin typeface="Proxima Nova"/>
                <a:ea typeface="Proxima Nova"/>
                <a:cs typeface="Proxima Nova"/>
                <a:sym typeface="Proxima Nova"/>
              </a:rPr>
              <a:t>Use this page to share the purpose of the handbook, which is to align each employee to your </a:t>
            </a:r>
            <a:r>
              <a:rPr lang="en" sz="1600">
                <a:solidFill>
                  <a:schemeClr val="lt1"/>
                </a:solidFill>
                <a:latin typeface="Proxima Nova"/>
                <a:ea typeface="Proxima Nova"/>
                <a:cs typeface="Proxima Nova"/>
                <a:sym typeface="Proxima Nova"/>
              </a:rPr>
              <a:t>personnel benefits and policies and</a:t>
            </a:r>
            <a:r>
              <a:rPr lang="en" sz="1600">
                <a:solidFill>
                  <a:schemeClr val="lt1"/>
                </a:solidFill>
                <a:latin typeface="Proxima Nova"/>
                <a:ea typeface="Proxima Nova"/>
                <a:cs typeface="Proxima Nova"/>
                <a:sym typeface="Proxima Nova"/>
              </a:rPr>
              <a:t> share the mission and vision of the organization. This document should give new hires a good understanding of your culture and brand by what and how things are said.</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t/>
            </a:r>
            <a:endParaRPr sz="1600">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None/>
            </a:pPr>
            <a:r>
              <a:rPr b="1" lang="en" sz="1600">
                <a:solidFill>
                  <a:schemeClr val="lt1"/>
                </a:solidFill>
                <a:latin typeface="Proxima Nova"/>
                <a:ea typeface="Proxima Nova"/>
                <a:cs typeface="Proxima Nova"/>
                <a:sym typeface="Proxima Nova"/>
              </a:rPr>
              <a:t>TIP: </a:t>
            </a:r>
            <a:r>
              <a:rPr lang="en" sz="1600">
                <a:solidFill>
                  <a:schemeClr val="lt1"/>
                </a:solidFill>
                <a:latin typeface="Proxima Nova"/>
                <a:ea typeface="Proxima Nova"/>
                <a:cs typeface="Proxima Nova"/>
                <a:sym typeface="Proxima Nova"/>
              </a:rPr>
              <a:t>It’s always best to include </a:t>
            </a:r>
            <a:r>
              <a:rPr lang="en" sz="1600">
                <a:solidFill>
                  <a:schemeClr val="lt1"/>
                </a:solidFill>
                <a:latin typeface="Proxima Nova"/>
                <a:ea typeface="Proxima Nova"/>
                <a:cs typeface="Proxima Nova"/>
                <a:sym typeface="Proxima Nova"/>
              </a:rPr>
              <a:t>language</a:t>
            </a:r>
            <a:r>
              <a:rPr lang="en" sz="1600">
                <a:solidFill>
                  <a:schemeClr val="lt1"/>
                </a:solidFill>
                <a:latin typeface="Proxima Nova"/>
                <a:ea typeface="Proxima Nova"/>
                <a:cs typeface="Proxima Nova"/>
                <a:sym typeface="Proxima Nova"/>
              </a:rPr>
              <a:t> similar to: </a:t>
            </a:r>
            <a:br>
              <a:rPr lang="en" sz="1600">
                <a:solidFill>
                  <a:schemeClr val="lt1"/>
                </a:solidFill>
                <a:latin typeface="Proxima Nova"/>
                <a:ea typeface="Proxima Nova"/>
                <a:cs typeface="Proxima Nova"/>
                <a:sym typeface="Proxima Nova"/>
              </a:rPr>
            </a:br>
            <a:br>
              <a:rPr lang="en" sz="1600">
                <a:solidFill>
                  <a:schemeClr val="lt1"/>
                </a:solidFill>
                <a:latin typeface="Proxima Nova"/>
                <a:ea typeface="Proxima Nova"/>
                <a:cs typeface="Proxima Nova"/>
                <a:sym typeface="Proxima Nova"/>
              </a:rPr>
            </a:br>
            <a:r>
              <a:rPr i="1" lang="en" sz="1600">
                <a:solidFill>
                  <a:schemeClr val="lt1"/>
                </a:solidFill>
                <a:latin typeface="Proxima Nova"/>
                <a:ea typeface="Proxima Nova"/>
                <a:cs typeface="Proxima Nova"/>
                <a:sym typeface="Proxima Nova"/>
              </a:rPr>
              <a:t>“This employee handbook is subject to change at any time and that, while </a:t>
            </a:r>
            <a:r>
              <a:rPr i="1" lang="en" sz="1600">
                <a:solidFill>
                  <a:schemeClr val="lt1"/>
                </a:solidFill>
                <a:latin typeface="Proxima Nova"/>
                <a:ea typeface="Proxima Nova"/>
                <a:cs typeface="Proxima Nova"/>
                <a:sym typeface="Proxima Nova"/>
              </a:rPr>
              <a:t>thorough</a:t>
            </a:r>
            <a:r>
              <a:rPr i="1" lang="en" sz="1600">
                <a:solidFill>
                  <a:schemeClr val="lt1"/>
                </a:solidFill>
                <a:latin typeface="Proxima Nova"/>
                <a:ea typeface="Proxima Nova"/>
                <a:cs typeface="Proxima Nova"/>
                <a:sym typeface="Proxima Nova"/>
              </a:rPr>
              <a:t>, it is not fully comprehensive. If questions arise that are not answered by the handbook, please consult with your HR professional.”</a:t>
            </a:r>
            <a:endParaRPr i="1" sz="1600">
              <a:solidFill>
                <a:schemeClr val="lt1"/>
              </a:solidFill>
              <a:latin typeface="Proxima Nova"/>
              <a:ea typeface="Proxima Nova"/>
              <a:cs typeface="Proxima Nova"/>
              <a:sym typeface="Proxima Nova"/>
            </a:endParaRPr>
          </a:p>
        </p:txBody>
      </p:sp>
      <p:pic>
        <p:nvPicPr>
          <p:cNvPr id="98" name="Google Shape;98;p21"/>
          <p:cNvPicPr preferRelativeResize="0"/>
          <p:nvPr/>
        </p:nvPicPr>
        <p:blipFill>
          <a:blip r:embed="rId4">
            <a:alphaModFix/>
          </a:blip>
          <a:stretch>
            <a:fillRect/>
          </a:stretch>
        </p:blipFill>
        <p:spPr>
          <a:xfrm>
            <a:off x="5700354" y="9361752"/>
            <a:ext cx="1152021" cy="354000"/>
          </a:xfrm>
          <a:prstGeom prst="rect">
            <a:avLst/>
          </a:prstGeom>
          <a:noFill/>
          <a:ln>
            <a:noFill/>
          </a:ln>
        </p:spPr>
      </p:pic>
      <p:sp>
        <p:nvSpPr>
          <p:cNvPr id="99" name="Google Shape;99;p21"/>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5</a:t>
            </a:r>
            <a:endParaRPr sz="1100">
              <a:solidFill>
                <a:srgbClr val="FFFFFF"/>
              </a:solidFill>
              <a:latin typeface="Proxima Nova"/>
              <a:ea typeface="Proxima Nova"/>
              <a:cs typeface="Proxima Nova"/>
              <a:sym typeface="Proxima Nov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2"/>
          <p:cNvSpPr txBox="1"/>
          <p:nvPr/>
        </p:nvSpPr>
        <p:spPr>
          <a:xfrm>
            <a:off x="487051" y="44199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10000">
                <a:solidFill>
                  <a:srgbClr val="FFFFFF"/>
                </a:solidFill>
                <a:latin typeface="Proxima Nova"/>
                <a:ea typeface="Proxima Nova"/>
                <a:cs typeface="Proxima Nova"/>
                <a:sym typeface="Proxima Nova"/>
              </a:rPr>
              <a:t>Core Values</a:t>
            </a:r>
            <a:endParaRPr b="1" i="1" sz="10000">
              <a:solidFill>
                <a:srgbClr val="FFFFFF"/>
              </a:solidFill>
              <a:latin typeface="Proxima Nova"/>
              <a:ea typeface="Proxima Nova"/>
              <a:cs typeface="Proxima Nova"/>
              <a:sym typeface="Proxima Nova"/>
            </a:endParaRPr>
          </a:p>
        </p:txBody>
      </p:sp>
      <p:sp>
        <p:nvSpPr>
          <p:cNvPr id="105" name="Google Shape;105;p22"/>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6</a:t>
            </a:r>
            <a:endParaRPr sz="1100">
              <a:solidFill>
                <a:srgbClr val="FFFFFF"/>
              </a:solidFill>
              <a:latin typeface="Proxima Nova"/>
              <a:ea typeface="Proxima Nova"/>
              <a:cs typeface="Proxima Nova"/>
              <a:sym typeface="Proxima Nova"/>
            </a:endParaRPr>
          </a:p>
        </p:txBody>
      </p:sp>
      <p:pic>
        <p:nvPicPr>
          <p:cNvPr id="106" name="Google Shape;106;p22"/>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3"/>
          <p:cNvSpPr/>
          <p:nvPr/>
        </p:nvSpPr>
        <p:spPr>
          <a:xfrm>
            <a:off x="0" y="-342425"/>
            <a:ext cx="7772400" cy="10614900"/>
          </a:xfrm>
          <a:prstGeom prst="rect">
            <a:avLst/>
          </a:prstGeom>
          <a:solidFill>
            <a:srgbClr val="335AA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23"/>
          <p:cNvSpPr txBox="1"/>
          <p:nvPr/>
        </p:nvSpPr>
        <p:spPr>
          <a:xfrm>
            <a:off x="750977" y="1733812"/>
            <a:ext cx="6396600" cy="1844100"/>
          </a:xfrm>
          <a:prstGeom prst="rect">
            <a:avLst/>
          </a:prstGeom>
          <a:noFill/>
          <a:ln>
            <a:noFill/>
          </a:ln>
        </p:spPr>
        <p:txBody>
          <a:bodyPr anchorCtr="0" anchor="ctr" bIns="0" lIns="0" spcFirstLastPara="1" rIns="0" wrap="square" tIns="0">
            <a:noAutofit/>
          </a:bodyPr>
          <a:lstStyle/>
          <a:p>
            <a:pPr indent="0" lvl="0" marL="0" rtl="0" algn="l">
              <a:lnSpc>
                <a:spcPct val="115000"/>
              </a:lnSpc>
              <a:spcBef>
                <a:spcPts val="2000"/>
              </a:spcBef>
              <a:spcAft>
                <a:spcPts val="0"/>
              </a:spcAft>
              <a:buClr>
                <a:schemeClr val="dk1"/>
              </a:buClr>
              <a:buSzPts val="1100"/>
              <a:buFont typeface="Arial"/>
              <a:buNone/>
            </a:pPr>
            <a:r>
              <a:rPr lang="en" sz="2300">
                <a:solidFill>
                  <a:srgbClr val="335AA8"/>
                </a:solidFill>
                <a:highlight>
                  <a:srgbClr val="FFFF00"/>
                </a:highlight>
                <a:latin typeface="Proxima Nova"/>
                <a:ea typeface="Proxima Nova"/>
                <a:cs typeface="Proxima Nova"/>
                <a:sym typeface="Proxima Nova"/>
              </a:rPr>
              <a:t>Organization’s</a:t>
            </a:r>
            <a:r>
              <a:rPr lang="en" sz="2300">
                <a:solidFill>
                  <a:srgbClr val="335AA8"/>
                </a:solidFill>
                <a:latin typeface="Proxima Nova"/>
                <a:ea typeface="Proxima Nova"/>
                <a:cs typeface="Proxima Nova"/>
                <a:sym typeface="Proxima Nova"/>
              </a:rPr>
              <a:t> </a:t>
            </a:r>
            <a:r>
              <a:rPr lang="en" sz="2300">
                <a:solidFill>
                  <a:schemeClr val="lt1"/>
                </a:solidFill>
                <a:latin typeface="Proxima Nova"/>
                <a:ea typeface="Proxima Nova"/>
                <a:cs typeface="Proxima Nova"/>
                <a:sym typeface="Proxima Nova"/>
              </a:rPr>
              <a:t>Core Values </a:t>
            </a:r>
            <a:br>
              <a:rPr lang="en" sz="2300">
                <a:solidFill>
                  <a:schemeClr val="lt1"/>
                </a:solidFill>
                <a:latin typeface="Proxima Nova"/>
                <a:ea typeface="Proxima Nova"/>
                <a:cs typeface="Proxima Nova"/>
                <a:sym typeface="Proxima Nova"/>
              </a:rPr>
            </a:br>
            <a:endParaRPr sz="2300">
              <a:solidFill>
                <a:schemeClr val="lt1"/>
              </a:solidFill>
              <a:latin typeface="Proxima Nova"/>
              <a:ea typeface="Proxima Nova"/>
              <a:cs typeface="Proxima Nova"/>
              <a:sym typeface="Proxima Nova"/>
            </a:endParaRPr>
          </a:p>
          <a:p>
            <a:pPr indent="0" lvl="0" marL="0" rtl="0" algn="l">
              <a:lnSpc>
                <a:spcPct val="115000"/>
              </a:lnSpc>
              <a:spcBef>
                <a:spcPts val="600"/>
              </a:spcBef>
              <a:spcAft>
                <a:spcPts val="0"/>
              </a:spcAft>
              <a:buClr>
                <a:schemeClr val="dk1"/>
              </a:buClr>
              <a:buSzPts val="1100"/>
              <a:buFont typeface="Arial"/>
              <a:buNone/>
            </a:pPr>
            <a:r>
              <a:rPr lang="en">
                <a:solidFill>
                  <a:schemeClr val="lt1"/>
                </a:solidFill>
                <a:latin typeface="Proxima Nova"/>
                <a:ea typeface="Proxima Nova"/>
                <a:cs typeface="Proxima Nova"/>
                <a:sym typeface="Proxima Nova"/>
              </a:rPr>
              <a:t>Name the values that your organization expects each employee to live out. Include what it looks like to live out those values by giving examples of behaviors and actions that exemplify each value.</a:t>
            </a:r>
            <a:endParaRPr>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a:solidFill>
                  <a:schemeClr val="lt1"/>
                </a:solidFill>
                <a:latin typeface="Proxima Nova"/>
                <a:ea typeface="Proxima Nova"/>
                <a:cs typeface="Proxima Nova"/>
                <a:sym typeface="Proxima Nova"/>
              </a:rPr>
              <a:t>E.g. Servant Leadership - We believe that each leader is a coach and mentor whose main goal is to develop each of their team members.</a:t>
            </a:r>
            <a:endParaRPr>
              <a:solidFill>
                <a:schemeClr val="lt1"/>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500">
              <a:solidFill>
                <a:srgbClr val="335AA8"/>
              </a:solidFill>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rPr lang="en" sz="1500">
                <a:solidFill>
                  <a:srgbClr val="FF0000"/>
                </a:solidFill>
                <a:highlight>
                  <a:schemeClr val="lt1"/>
                </a:highlight>
                <a:latin typeface="Proxima Nova"/>
                <a:ea typeface="Proxima Nova"/>
                <a:cs typeface="Proxima Nova"/>
                <a:sym typeface="Proxima Nova"/>
              </a:rPr>
              <a:t>Have a graphic of your core values? Insert it here as we have below.</a:t>
            </a:r>
            <a:endParaRPr sz="1300">
              <a:solidFill>
                <a:srgbClr val="FF0000"/>
              </a:solidFill>
              <a:highlight>
                <a:schemeClr val="lt1"/>
              </a:highlight>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100">
              <a:solidFill>
                <a:srgbClr val="FF0000"/>
              </a:solidFill>
              <a:highlight>
                <a:schemeClr val="lt1"/>
              </a:highlight>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100">
              <a:solidFill>
                <a:srgbClr val="FF0000"/>
              </a:solidFill>
              <a:highlight>
                <a:schemeClr val="lt1"/>
              </a:highlight>
              <a:latin typeface="Proxima Nova"/>
              <a:ea typeface="Proxima Nova"/>
              <a:cs typeface="Proxima Nova"/>
              <a:sym typeface="Proxima Nova"/>
            </a:endParaRPr>
          </a:p>
          <a:p>
            <a:pPr indent="0" lvl="0" marL="0" rtl="0" algn="l">
              <a:lnSpc>
                <a:spcPct val="115000"/>
              </a:lnSpc>
              <a:spcBef>
                <a:spcPts val="0"/>
              </a:spcBef>
              <a:spcAft>
                <a:spcPts val="0"/>
              </a:spcAft>
              <a:buClr>
                <a:schemeClr val="dk1"/>
              </a:buClr>
              <a:buSzPts val="1100"/>
              <a:buFont typeface="Arial"/>
              <a:buNone/>
            </a:pPr>
            <a:r>
              <a:t/>
            </a:r>
            <a:endParaRPr sz="1100">
              <a:solidFill>
                <a:srgbClr val="FF0000"/>
              </a:solidFill>
              <a:highlight>
                <a:schemeClr val="lt1"/>
              </a:highlight>
              <a:latin typeface="Proxima Nova"/>
              <a:ea typeface="Proxima Nova"/>
              <a:cs typeface="Proxima Nova"/>
              <a:sym typeface="Proxima Nova"/>
            </a:endParaRPr>
          </a:p>
          <a:p>
            <a:pPr indent="0" lvl="0" marL="0" rtl="0" algn="l">
              <a:lnSpc>
                <a:spcPct val="115000"/>
              </a:lnSpc>
              <a:spcBef>
                <a:spcPts val="1200"/>
              </a:spcBef>
              <a:spcAft>
                <a:spcPts val="1200"/>
              </a:spcAft>
              <a:buClr>
                <a:schemeClr val="dk1"/>
              </a:buClr>
              <a:buSzPts val="1100"/>
              <a:buFont typeface="Arial"/>
              <a:buNone/>
            </a:pPr>
            <a:r>
              <a:t/>
            </a:r>
            <a:endParaRPr sz="1200">
              <a:solidFill>
                <a:srgbClr val="1D1D1F"/>
              </a:solidFill>
              <a:latin typeface="Proxima Nova"/>
              <a:ea typeface="Proxima Nova"/>
              <a:cs typeface="Proxima Nova"/>
              <a:sym typeface="Proxima Nova"/>
            </a:endParaRPr>
          </a:p>
        </p:txBody>
      </p:sp>
      <p:sp>
        <p:nvSpPr>
          <p:cNvPr id="113" name="Google Shape;113;p2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
        <p:nvSpPr>
          <p:cNvPr id="114" name="Google Shape;114;p23"/>
          <p:cNvSpPr txBox="1"/>
          <p:nvPr/>
        </p:nvSpPr>
        <p:spPr>
          <a:xfrm>
            <a:off x="603138" y="5320484"/>
            <a:ext cx="6396600" cy="9540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1200"/>
              </a:spcBef>
              <a:spcAft>
                <a:spcPts val="0"/>
              </a:spcAft>
              <a:buClr>
                <a:schemeClr val="dk1"/>
              </a:buClr>
              <a:buSzPts val="1100"/>
              <a:buFont typeface="Arial"/>
              <a:buNone/>
            </a:pPr>
            <a:r>
              <a:rPr i="1" lang="en" sz="2400">
                <a:solidFill>
                  <a:schemeClr val="lt1"/>
                </a:solidFill>
                <a:latin typeface="Proxima Nova Semibold"/>
                <a:ea typeface="Proxima Nova Semibold"/>
                <a:cs typeface="Proxima Nova Semibold"/>
                <a:sym typeface="Proxima Nova Semibold"/>
              </a:rPr>
              <a:t>Leadr’s 5 Foundations</a:t>
            </a:r>
            <a:endParaRPr i="1" sz="2400">
              <a:solidFill>
                <a:schemeClr val="lt1"/>
              </a:solidFill>
              <a:latin typeface="Proxima Nova Semibold"/>
              <a:ea typeface="Proxima Nova Semibold"/>
              <a:cs typeface="Proxima Nova Semibold"/>
              <a:sym typeface="Proxima Nova Semibold"/>
            </a:endParaRPr>
          </a:p>
          <a:p>
            <a:pPr indent="0" lvl="0" marL="0" rtl="0" algn="ctr">
              <a:lnSpc>
                <a:spcPct val="100000"/>
              </a:lnSpc>
              <a:spcBef>
                <a:spcPts val="1200"/>
              </a:spcBef>
              <a:spcAft>
                <a:spcPts val="1200"/>
              </a:spcAft>
              <a:buClr>
                <a:schemeClr val="dk1"/>
              </a:buClr>
              <a:buSzPts val="1100"/>
              <a:buFont typeface="Arial"/>
              <a:buNone/>
            </a:pPr>
            <a:r>
              <a:rPr i="1" lang="en">
                <a:solidFill>
                  <a:schemeClr val="lt1"/>
                </a:solidFill>
                <a:latin typeface="Proxima Nova Semibold"/>
                <a:ea typeface="Proxima Nova Semibold"/>
                <a:cs typeface="Proxima Nova Semibold"/>
                <a:sym typeface="Proxima Nova Semibold"/>
              </a:rPr>
              <a:t>Every Team Member…</a:t>
            </a:r>
            <a:endParaRPr i="1">
              <a:solidFill>
                <a:schemeClr val="lt1"/>
              </a:solidFill>
              <a:latin typeface="Proxima Nova Semibold"/>
              <a:ea typeface="Proxima Nova Semibold"/>
              <a:cs typeface="Proxima Nova Semibold"/>
              <a:sym typeface="Proxima Nova Semibold"/>
            </a:endParaRPr>
          </a:p>
        </p:txBody>
      </p:sp>
      <p:sp>
        <p:nvSpPr>
          <p:cNvPr id="115" name="Google Shape;115;p23"/>
          <p:cNvSpPr/>
          <p:nvPr/>
        </p:nvSpPr>
        <p:spPr>
          <a:xfrm>
            <a:off x="750981" y="6425328"/>
            <a:ext cx="877800" cy="877800"/>
          </a:xfrm>
          <a:prstGeom prst="ellipse">
            <a:avLst/>
          </a:prstGeom>
          <a:no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23"/>
          <p:cNvSpPr/>
          <p:nvPr/>
        </p:nvSpPr>
        <p:spPr>
          <a:xfrm>
            <a:off x="2060217" y="6419377"/>
            <a:ext cx="877800" cy="877800"/>
          </a:xfrm>
          <a:prstGeom prst="ellipse">
            <a:avLst/>
          </a:prstGeom>
          <a:no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23"/>
          <p:cNvSpPr/>
          <p:nvPr/>
        </p:nvSpPr>
        <p:spPr>
          <a:xfrm>
            <a:off x="3385260" y="6425328"/>
            <a:ext cx="877800" cy="877800"/>
          </a:xfrm>
          <a:prstGeom prst="ellipse">
            <a:avLst/>
          </a:prstGeom>
          <a:no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23"/>
          <p:cNvSpPr/>
          <p:nvPr/>
        </p:nvSpPr>
        <p:spPr>
          <a:xfrm>
            <a:off x="4697279" y="6425328"/>
            <a:ext cx="877800" cy="877800"/>
          </a:xfrm>
          <a:prstGeom prst="ellipse">
            <a:avLst/>
          </a:prstGeom>
          <a:no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3"/>
          <p:cNvSpPr/>
          <p:nvPr/>
        </p:nvSpPr>
        <p:spPr>
          <a:xfrm>
            <a:off x="6043299" y="6425328"/>
            <a:ext cx="877800" cy="877800"/>
          </a:xfrm>
          <a:prstGeom prst="ellipse">
            <a:avLst/>
          </a:prstGeom>
          <a:no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3"/>
          <p:cNvSpPr txBox="1"/>
          <p:nvPr/>
        </p:nvSpPr>
        <p:spPr>
          <a:xfrm>
            <a:off x="457230" y="7414409"/>
            <a:ext cx="1465500" cy="6465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1. Has 1:1 Meetings</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With Their Manager,</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at Least Bi-Weekly</a:t>
            </a:r>
            <a:endParaRPr sz="1000">
              <a:solidFill>
                <a:srgbClr val="FFFFFF"/>
              </a:solidFill>
              <a:latin typeface="Proxima Nova"/>
              <a:ea typeface="Proxima Nova"/>
              <a:cs typeface="Proxima Nova"/>
              <a:sym typeface="Proxima Nova"/>
            </a:endParaRPr>
          </a:p>
        </p:txBody>
      </p:sp>
      <p:sp>
        <p:nvSpPr>
          <p:cNvPr id="121" name="Google Shape;121;p23"/>
          <p:cNvSpPr txBox="1"/>
          <p:nvPr/>
        </p:nvSpPr>
        <p:spPr>
          <a:xfrm>
            <a:off x="1666168" y="7414409"/>
            <a:ext cx="1665900" cy="6465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2. Understands and Recognizes Their</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Unique Strengths</a:t>
            </a:r>
            <a:endParaRPr sz="1000">
              <a:solidFill>
                <a:srgbClr val="FFFFFF"/>
              </a:solidFill>
              <a:latin typeface="Proxima Nova"/>
              <a:ea typeface="Proxima Nova"/>
              <a:cs typeface="Proxima Nova"/>
              <a:sym typeface="Proxima Nova"/>
            </a:endParaRPr>
          </a:p>
        </p:txBody>
      </p:sp>
      <p:sp>
        <p:nvSpPr>
          <p:cNvPr id="122" name="Google Shape;122;p23"/>
          <p:cNvSpPr txBox="1"/>
          <p:nvPr/>
        </p:nvSpPr>
        <p:spPr>
          <a:xfrm>
            <a:off x="2991211" y="7414409"/>
            <a:ext cx="1665900" cy="6465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3. Receives Frequent Feedback From</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Their Manager</a:t>
            </a:r>
            <a:endParaRPr sz="1000">
              <a:solidFill>
                <a:srgbClr val="FFFFFF"/>
              </a:solidFill>
              <a:latin typeface="Proxima Nova"/>
              <a:ea typeface="Proxima Nova"/>
              <a:cs typeface="Proxima Nova"/>
              <a:sym typeface="Proxima Nova"/>
            </a:endParaRPr>
          </a:p>
        </p:txBody>
      </p:sp>
      <p:sp>
        <p:nvSpPr>
          <p:cNvPr id="123" name="Google Shape;123;p23"/>
          <p:cNvSpPr txBox="1"/>
          <p:nvPr/>
        </p:nvSpPr>
        <p:spPr>
          <a:xfrm>
            <a:off x="4303230" y="7414409"/>
            <a:ext cx="1665900" cy="6465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4. Has Clearly</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Documented</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Goals</a:t>
            </a:r>
            <a:endParaRPr sz="1000">
              <a:solidFill>
                <a:srgbClr val="FFFFFF"/>
              </a:solidFill>
              <a:latin typeface="Proxima Nova"/>
              <a:ea typeface="Proxima Nova"/>
              <a:cs typeface="Proxima Nova"/>
              <a:sym typeface="Proxima Nova"/>
            </a:endParaRPr>
          </a:p>
        </p:txBody>
      </p:sp>
      <p:sp>
        <p:nvSpPr>
          <p:cNvPr id="124" name="Google Shape;124;p23"/>
          <p:cNvSpPr txBox="1"/>
          <p:nvPr/>
        </p:nvSpPr>
        <p:spPr>
          <a:xfrm>
            <a:off x="5649250" y="7414409"/>
            <a:ext cx="1665900" cy="6465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5. Has a Personalized Learning &amp; Development</a:t>
            </a:r>
            <a:endParaRPr sz="1000">
              <a:solidFill>
                <a:srgbClr val="FFFFFF"/>
              </a:solidFill>
              <a:latin typeface="Proxima Nova"/>
              <a:ea typeface="Proxima Nova"/>
              <a:cs typeface="Proxima Nova"/>
              <a:sym typeface="Proxima Nova"/>
            </a:endParaRPr>
          </a:p>
          <a:p>
            <a:pPr indent="0" lvl="0" marL="0" rtl="0" algn="ctr">
              <a:lnSpc>
                <a:spcPct val="100000"/>
              </a:lnSpc>
              <a:spcBef>
                <a:spcPts val="0"/>
              </a:spcBef>
              <a:spcAft>
                <a:spcPts val="0"/>
              </a:spcAft>
              <a:buNone/>
            </a:pPr>
            <a:r>
              <a:rPr lang="en" sz="1000">
                <a:solidFill>
                  <a:srgbClr val="FFFFFF"/>
                </a:solidFill>
                <a:latin typeface="Proxima Nova"/>
                <a:ea typeface="Proxima Nova"/>
                <a:cs typeface="Proxima Nova"/>
                <a:sym typeface="Proxima Nova"/>
              </a:rPr>
              <a:t>Plan</a:t>
            </a:r>
            <a:endParaRPr sz="1000">
              <a:solidFill>
                <a:srgbClr val="FFFFFF"/>
              </a:solidFill>
              <a:latin typeface="Proxima Nova"/>
              <a:ea typeface="Proxima Nova"/>
              <a:cs typeface="Proxima Nova"/>
              <a:sym typeface="Proxima Nova"/>
            </a:endParaRPr>
          </a:p>
        </p:txBody>
      </p:sp>
      <p:sp>
        <p:nvSpPr>
          <p:cNvPr id="125" name="Google Shape;125;p23"/>
          <p:cNvSpPr txBox="1"/>
          <p:nvPr/>
        </p:nvSpPr>
        <p:spPr>
          <a:xfrm>
            <a:off x="894914" y="6490715"/>
            <a:ext cx="755700" cy="800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4000">
                <a:solidFill>
                  <a:srgbClr val="FFFFFF"/>
                </a:solidFill>
                <a:latin typeface="Proxima Nova"/>
                <a:ea typeface="Proxima Nova"/>
                <a:cs typeface="Proxima Nova"/>
                <a:sym typeface="Proxima Nova"/>
              </a:rPr>
              <a:t>1:1</a:t>
            </a:r>
            <a:endParaRPr sz="4000">
              <a:solidFill>
                <a:srgbClr val="FFFFFF"/>
              </a:solidFill>
              <a:latin typeface="Proxima Nova"/>
              <a:ea typeface="Proxima Nova"/>
              <a:cs typeface="Proxima Nova"/>
              <a:sym typeface="Proxima Nova"/>
            </a:endParaRPr>
          </a:p>
        </p:txBody>
      </p:sp>
      <p:pic>
        <p:nvPicPr>
          <p:cNvPr id="126" name="Google Shape;126;p23"/>
          <p:cNvPicPr preferRelativeResize="0"/>
          <p:nvPr/>
        </p:nvPicPr>
        <p:blipFill>
          <a:blip r:embed="rId3">
            <a:alphaModFix/>
          </a:blip>
          <a:stretch>
            <a:fillRect/>
          </a:stretch>
        </p:blipFill>
        <p:spPr>
          <a:xfrm>
            <a:off x="2282312" y="6618859"/>
            <a:ext cx="433692" cy="466945"/>
          </a:xfrm>
          <a:prstGeom prst="rect">
            <a:avLst/>
          </a:prstGeom>
          <a:noFill/>
          <a:ln>
            <a:noFill/>
          </a:ln>
        </p:spPr>
      </p:pic>
      <p:pic>
        <p:nvPicPr>
          <p:cNvPr id="127" name="Google Shape;127;p23"/>
          <p:cNvPicPr preferRelativeResize="0"/>
          <p:nvPr/>
        </p:nvPicPr>
        <p:blipFill>
          <a:blip r:embed="rId4">
            <a:alphaModFix/>
          </a:blip>
          <a:stretch>
            <a:fillRect/>
          </a:stretch>
        </p:blipFill>
        <p:spPr>
          <a:xfrm>
            <a:off x="3626089" y="6699902"/>
            <a:ext cx="396225" cy="367836"/>
          </a:xfrm>
          <a:prstGeom prst="rect">
            <a:avLst/>
          </a:prstGeom>
          <a:noFill/>
          <a:ln>
            <a:noFill/>
          </a:ln>
        </p:spPr>
      </p:pic>
      <p:pic>
        <p:nvPicPr>
          <p:cNvPr id="128" name="Google Shape;128;p23"/>
          <p:cNvPicPr preferRelativeResize="0"/>
          <p:nvPr/>
        </p:nvPicPr>
        <p:blipFill>
          <a:blip r:embed="rId5">
            <a:alphaModFix/>
          </a:blip>
          <a:stretch>
            <a:fillRect/>
          </a:stretch>
        </p:blipFill>
        <p:spPr>
          <a:xfrm>
            <a:off x="4900841" y="6625428"/>
            <a:ext cx="494435" cy="494438"/>
          </a:xfrm>
          <a:prstGeom prst="rect">
            <a:avLst/>
          </a:prstGeom>
          <a:noFill/>
          <a:ln>
            <a:noFill/>
          </a:ln>
        </p:spPr>
      </p:pic>
      <p:pic>
        <p:nvPicPr>
          <p:cNvPr id="129" name="Google Shape;129;p23"/>
          <p:cNvPicPr preferRelativeResize="0"/>
          <p:nvPr/>
        </p:nvPicPr>
        <p:blipFill>
          <a:blip r:embed="rId6">
            <a:alphaModFix/>
          </a:blip>
          <a:stretch>
            <a:fillRect/>
          </a:stretch>
        </p:blipFill>
        <p:spPr>
          <a:xfrm>
            <a:off x="6235023" y="6654400"/>
            <a:ext cx="494435" cy="394728"/>
          </a:xfrm>
          <a:prstGeom prst="rect">
            <a:avLst/>
          </a:prstGeom>
          <a:noFill/>
          <a:ln>
            <a:noFill/>
          </a:ln>
        </p:spPr>
      </p:pic>
      <p:sp>
        <p:nvSpPr>
          <p:cNvPr id="130" name="Google Shape;130;p23"/>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7</a:t>
            </a:r>
            <a:endParaRPr sz="1100">
              <a:solidFill>
                <a:srgbClr val="FFFFFF"/>
              </a:solidFill>
              <a:latin typeface="Proxima Nova"/>
              <a:ea typeface="Proxima Nova"/>
              <a:cs typeface="Proxima Nova"/>
              <a:sym typeface="Proxima Nova"/>
            </a:endParaRPr>
          </a:p>
        </p:txBody>
      </p:sp>
      <p:pic>
        <p:nvPicPr>
          <p:cNvPr id="131" name="Google Shape;131;p23"/>
          <p:cNvPicPr preferRelativeResize="0"/>
          <p:nvPr/>
        </p:nvPicPr>
        <p:blipFill>
          <a:blip r:embed="rId7">
            <a:alphaModFix/>
          </a:blip>
          <a:stretch>
            <a:fillRect/>
          </a:stretch>
        </p:blipFill>
        <p:spPr>
          <a:xfrm>
            <a:off x="5700354" y="9361752"/>
            <a:ext cx="1152021" cy="354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7FDB"/>
        </a:solidFill>
      </p:bgPr>
    </p:bg>
    <p:spTree>
      <p:nvGrpSpPr>
        <p:cNvPr id="135" name="Shape 135"/>
        <p:cNvGrpSpPr/>
        <p:nvPr/>
      </p:nvGrpSpPr>
      <p:grpSpPr>
        <a:xfrm>
          <a:off x="0" y="0"/>
          <a:ext cx="0" cy="0"/>
          <a:chOff x="0" y="0"/>
          <a:chExt cx="0" cy="0"/>
        </a:xfrm>
      </p:grpSpPr>
      <p:sp>
        <p:nvSpPr>
          <p:cNvPr id="136" name="Google Shape;136;p24"/>
          <p:cNvSpPr txBox="1"/>
          <p:nvPr/>
        </p:nvSpPr>
        <p:spPr>
          <a:xfrm>
            <a:off x="487051" y="4419900"/>
            <a:ext cx="6798300" cy="609300"/>
          </a:xfrm>
          <a:prstGeom prst="rect">
            <a:avLst/>
          </a:prstGeom>
          <a:noFill/>
          <a:ln>
            <a:noFill/>
          </a:ln>
        </p:spPr>
        <p:txBody>
          <a:bodyPr anchorCtr="0" anchor="ctr" bIns="45700" lIns="91425" spcFirstLastPara="1" rIns="91425" wrap="square" tIns="45700">
            <a:noAutofit/>
          </a:bodyPr>
          <a:lstStyle/>
          <a:p>
            <a:pPr indent="0" lvl="0" marL="0" rtl="0" algn="l">
              <a:lnSpc>
                <a:spcPct val="80000"/>
              </a:lnSpc>
              <a:spcBef>
                <a:spcPts val="0"/>
              </a:spcBef>
              <a:spcAft>
                <a:spcPts val="0"/>
              </a:spcAft>
              <a:buNone/>
            </a:pPr>
            <a:r>
              <a:t/>
            </a:r>
            <a:endParaRPr b="1" i="1" sz="54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10000">
                <a:solidFill>
                  <a:srgbClr val="FFFFFF"/>
                </a:solidFill>
                <a:latin typeface="Proxima Nova"/>
                <a:ea typeface="Proxima Nova"/>
                <a:cs typeface="Proxima Nova"/>
                <a:sym typeface="Proxima Nova"/>
              </a:rPr>
              <a:t>Governing</a:t>
            </a:r>
            <a:endParaRPr b="1" i="1" sz="10000">
              <a:solidFill>
                <a:srgbClr val="FFFFFF"/>
              </a:solidFill>
              <a:latin typeface="Proxima Nova"/>
              <a:ea typeface="Proxima Nova"/>
              <a:cs typeface="Proxima Nova"/>
              <a:sym typeface="Proxima Nova"/>
            </a:endParaRPr>
          </a:p>
          <a:p>
            <a:pPr indent="0" lvl="0" marL="0" rtl="0" algn="l">
              <a:lnSpc>
                <a:spcPct val="80000"/>
              </a:lnSpc>
              <a:spcBef>
                <a:spcPts val="0"/>
              </a:spcBef>
              <a:spcAft>
                <a:spcPts val="0"/>
              </a:spcAft>
              <a:buNone/>
            </a:pPr>
            <a:r>
              <a:rPr b="1" i="1" lang="en" sz="10000">
                <a:solidFill>
                  <a:srgbClr val="FFFFFF"/>
                </a:solidFill>
                <a:latin typeface="Proxima Nova"/>
                <a:ea typeface="Proxima Nova"/>
                <a:cs typeface="Proxima Nova"/>
                <a:sym typeface="Proxima Nova"/>
              </a:rPr>
              <a:t>Laws</a:t>
            </a:r>
            <a:endParaRPr b="1" i="1" sz="10000">
              <a:solidFill>
                <a:srgbClr val="FFFFFF"/>
              </a:solidFill>
              <a:latin typeface="Proxima Nova"/>
              <a:ea typeface="Proxima Nova"/>
              <a:cs typeface="Proxima Nova"/>
              <a:sym typeface="Proxima Nova"/>
            </a:endParaRPr>
          </a:p>
        </p:txBody>
      </p:sp>
      <p:sp>
        <p:nvSpPr>
          <p:cNvPr id="137" name="Google Shape;137;p24"/>
          <p:cNvSpPr txBox="1"/>
          <p:nvPr/>
        </p:nvSpPr>
        <p:spPr>
          <a:xfrm>
            <a:off x="527675" y="9361738"/>
            <a:ext cx="6948300" cy="35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100">
                <a:solidFill>
                  <a:srgbClr val="FFFFFF"/>
                </a:solidFill>
                <a:highlight>
                  <a:schemeClr val="accent4"/>
                </a:highlight>
                <a:latin typeface="Proxima Nova"/>
                <a:ea typeface="Proxima Nova"/>
                <a:cs typeface="Proxima Nova"/>
                <a:sym typeface="Proxima Nova"/>
              </a:rPr>
              <a:t>Organization</a:t>
            </a:r>
            <a:r>
              <a:rPr lang="en" sz="1100">
                <a:solidFill>
                  <a:srgbClr val="FFFFFF"/>
                </a:solidFill>
                <a:latin typeface="Proxima Nova"/>
                <a:ea typeface="Proxima Nova"/>
                <a:cs typeface="Proxima Nova"/>
                <a:sym typeface="Proxima Nova"/>
              </a:rPr>
              <a:t> Employee Handbook 										8</a:t>
            </a:r>
            <a:endParaRPr sz="1100">
              <a:solidFill>
                <a:srgbClr val="FFFFFF"/>
              </a:solidFill>
              <a:latin typeface="Proxima Nova"/>
              <a:ea typeface="Proxima Nova"/>
              <a:cs typeface="Proxima Nova"/>
              <a:sym typeface="Proxima Nova"/>
            </a:endParaRPr>
          </a:p>
        </p:txBody>
      </p:sp>
      <p:pic>
        <p:nvPicPr>
          <p:cNvPr id="138" name="Google Shape;138;p24"/>
          <p:cNvPicPr preferRelativeResize="0"/>
          <p:nvPr/>
        </p:nvPicPr>
        <p:blipFill>
          <a:blip r:embed="rId3">
            <a:alphaModFix/>
          </a:blip>
          <a:stretch>
            <a:fillRect/>
          </a:stretch>
        </p:blipFill>
        <p:spPr>
          <a:xfrm>
            <a:off x="5700354" y="9361752"/>
            <a:ext cx="1152021" cy="354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